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69" r:id="rId2"/>
    <p:sldId id="256" r:id="rId3"/>
    <p:sldId id="257" r:id="rId4"/>
    <p:sldId id="258" r:id="rId5"/>
    <p:sldId id="270" r:id="rId6"/>
    <p:sldId id="259" r:id="rId7"/>
    <p:sldId id="271" r:id="rId8"/>
    <p:sldId id="272" r:id="rId9"/>
    <p:sldId id="273" r:id="rId10"/>
    <p:sldId id="274" r:id="rId11"/>
    <p:sldId id="275" r:id="rId12"/>
    <p:sldId id="266" r:id="rId13"/>
    <p:sldId id="276" r:id="rId14"/>
    <p:sldId id="277" r:id="rId15"/>
    <p:sldId id="278" r:id="rId16"/>
    <p:sldId id="279" r:id="rId17"/>
    <p:sldId id="280" r:id="rId18"/>
    <p:sldId id="281" r:id="rId19"/>
    <p:sldId id="282" r:id="rId20"/>
    <p:sldId id="283" r:id="rId21"/>
    <p:sldId id="284" r:id="rId22"/>
    <p:sldId id="285" r:id="rId23"/>
    <p:sldId id="286" r:id="rId24"/>
    <p:sldId id="268" r:id="rId25"/>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dhuri Mishra" userId="649c7c3a125787fc" providerId="LiveId" clId="{850D85E6-BA45-4506-BB65-1C492B6F6FFC}"/>
    <pc:docChg chg="modSld">
      <pc:chgData name="Madhuri Mishra" userId="649c7c3a125787fc" providerId="LiveId" clId="{850D85E6-BA45-4506-BB65-1C492B6F6FFC}" dt="2024-10-24T11:40:40.304" v="4" actId="20577"/>
      <pc:docMkLst>
        <pc:docMk/>
      </pc:docMkLst>
      <pc:sldChg chg="modSp mod">
        <pc:chgData name="Madhuri Mishra" userId="649c7c3a125787fc" providerId="LiveId" clId="{850D85E6-BA45-4506-BB65-1C492B6F6FFC}" dt="2024-10-24T11:40:40.304" v="4" actId="20577"/>
        <pc:sldMkLst>
          <pc:docMk/>
          <pc:sldMk cId="2547323002" sldId="270"/>
        </pc:sldMkLst>
        <pc:spChg chg="mod">
          <ac:chgData name="Madhuri Mishra" userId="649c7c3a125787fc" providerId="LiveId" clId="{850D85E6-BA45-4506-BB65-1C492B6F6FFC}" dt="2024-10-24T11:40:31.088" v="2" actId="20577"/>
          <ac:spMkLst>
            <pc:docMk/>
            <pc:sldMk cId="2547323002" sldId="270"/>
            <ac:spMk id="3" creationId="{D4D6A95C-5850-024B-B5DF-3BDABCB76C5F}"/>
          </ac:spMkLst>
        </pc:spChg>
        <pc:spChg chg="mod">
          <ac:chgData name="Madhuri Mishra" userId="649c7c3a125787fc" providerId="LiveId" clId="{850D85E6-BA45-4506-BB65-1C492B6F6FFC}" dt="2024-10-24T11:40:40.304" v="4" actId="20577"/>
          <ac:spMkLst>
            <pc:docMk/>
            <pc:sldMk cId="2547323002" sldId="270"/>
            <ac:spMk id="5" creationId="{62AE79E3-9E18-CECE-F1D9-39F857B385CF}"/>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5209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4F3928B-4287-59A3-674F-5179E6335B2A}"/>
              </a:ext>
            </a:extLst>
          </p:cNvPr>
          <p:cNvSpPr txBox="1"/>
          <p:nvPr/>
        </p:nvSpPr>
        <p:spPr>
          <a:xfrm>
            <a:off x="717195" y="1292641"/>
            <a:ext cx="7315200" cy="5262979"/>
          </a:xfrm>
          <a:prstGeom prst="rect">
            <a:avLst/>
          </a:prstGeom>
          <a:noFill/>
        </p:spPr>
        <p:txBody>
          <a:bodyPr wrap="square">
            <a:spAutoFit/>
          </a:bodyPr>
          <a:lstStyle/>
          <a:p>
            <a:r>
              <a:rPr lang="en-US" sz="2800" dirty="0">
                <a:highlight>
                  <a:srgbClr val="FFFF00"/>
                </a:highlight>
              </a:rPr>
              <a:t>4.1 What is Reading Comprehension!</a:t>
            </a:r>
          </a:p>
          <a:p>
            <a:r>
              <a:rPr lang="en-US" sz="2800" dirty="0">
                <a:highlight>
                  <a:srgbClr val="FFFF00"/>
                </a:highlight>
              </a:rPr>
              <a:t>4.2 Tips for Effective Reading</a:t>
            </a:r>
          </a:p>
          <a:p>
            <a:r>
              <a:rPr lang="en-US" sz="2800" dirty="0"/>
              <a:t>4.2.1. Preview the material.</a:t>
            </a:r>
          </a:p>
          <a:p>
            <a:r>
              <a:rPr lang="en-US" sz="2800" dirty="0"/>
              <a:t>4.2.2. Set a purpose.</a:t>
            </a:r>
          </a:p>
          <a:p>
            <a:r>
              <a:rPr lang="en-US" sz="2800" dirty="0"/>
              <a:t>4.2.3. Stay engaged actively.</a:t>
            </a:r>
          </a:p>
          <a:p>
            <a:r>
              <a:rPr lang="en-US" sz="2800" dirty="0"/>
              <a:t>4.2.4. Manage your time.</a:t>
            </a:r>
          </a:p>
          <a:p>
            <a:r>
              <a:rPr lang="en-US" sz="2800" dirty="0"/>
              <a:t>4.2.5. Understand your reading pace.</a:t>
            </a:r>
          </a:p>
          <a:p>
            <a:r>
              <a:rPr lang="en-US" sz="2800" dirty="0"/>
              <a:t>4.2.6. Reflect and review periodically.</a:t>
            </a:r>
          </a:p>
          <a:p>
            <a:r>
              <a:rPr lang="en-US" sz="2800" dirty="0"/>
              <a:t>4.2.7. Use reading aids.</a:t>
            </a:r>
          </a:p>
          <a:p>
            <a:r>
              <a:rPr lang="en-US" sz="2800" dirty="0"/>
              <a:t>4.2.8. Practice active reading.</a:t>
            </a:r>
          </a:p>
          <a:p>
            <a:r>
              <a:rPr lang="en-US" sz="2800" dirty="0"/>
              <a:t>4.2.9. Revisit difficult passages.</a:t>
            </a:r>
          </a:p>
          <a:p>
            <a:r>
              <a:rPr lang="en-US" sz="2800" dirty="0"/>
              <a:t>4.2.10. Discuss and share with others.</a:t>
            </a:r>
          </a:p>
        </p:txBody>
      </p:sp>
      <p:sp>
        <p:nvSpPr>
          <p:cNvPr id="5" name="TextBox 4">
            <a:extLst>
              <a:ext uri="{FF2B5EF4-FFF2-40B4-BE49-F238E27FC236}">
                <a16:creationId xmlns:a16="http://schemas.microsoft.com/office/drawing/2014/main" id="{11121A2F-EC6F-229B-2CBF-A0385BDE3DE8}"/>
              </a:ext>
            </a:extLst>
          </p:cNvPr>
          <p:cNvSpPr txBox="1"/>
          <p:nvPr/>
        </p:nvSpPr>
        <p:spPr>
          <a:xfrm>
            <a:off x="7315200" y="1292641"/>
            <a:ext cx="7315200" cy="4031873"/>
          </a:xfrm>
          <a:prstGeom prst="rect">
            <a:avLst/>
          </a:prstGeom>
          <a:noFill/>
        </p:spPr>
        <p:txBody>
          <a:bodyPr wrap="square">
            <a:spAutoFit/>
          </a:bodyPr>
          <a:lstStyle/>
          <a:p>
            <a:r>
              <a:rPr lang="en-US" sz="3200" dirty="0">
                <a:highlight>
                  <a:srgbClr val="FFFF00"/>
                </a:highlight>
              </a:rPr>
              <a:t>4.3 Types of Reading –</a:t>
            </a:r>
          </a:p>
          <a:p>
            <a:r>
              <a:rPr lang="en-US" sz="3200" dirty="0"/>
              <a:t>4.3.1. Skimming</a:t>
            </a:r>
          </a:p>
          <a:p>
            <a:r>
              <a:rPr lang="en-US" sz="3200" dirty="0"/>
              <a:t>4.3.2. Scanning</a:t>
            </a:r>
          </a:p>
          <a:p>
            <a:r>
              <a:rPr lang="en-US" sz="3200" dirty="0"/>
              <a:t>4.3.3. Extensive Reading</a:t>
            </a:r>
          </a:p>
          <a:p>
            <a:r>
              <a:rPr lang="en-US" sz="3200" dirty="0"/>
              <a:t>4.3.4. Intensive Reading</a:t>
            </a:r>
          </a:p>
          <a:p>
            <a:r>
              <a:rPr lang="en-US" sz="3200" dirty="0"/>
              <a:t>4.3.5. Active Reading</a:t>
            </a:r>
          </a:p>
          <a:p>
            <a:r>
              <a:rPr lang="en-US" sz="3200" dirty="0">
                <a:highlight>
                  <a:srgbClr val="FFFF00"/>
                </a:highlight>
              </a:rPr>
              <a:t>4.4 Barrier to Effective Reading and how to overcome</a:t>
            </a:r>
          </a:p>
        </p:txBody>
      </p:sp>
      <p:sp>
        <p:nvSpPr>
          <p:cNvPr id="6" name="Rectangle 5">
            <a:extLst>
              <a:ext uri="{FF2B5EF4-FFF2-40B4-BE49-F238E27FC236}">
                <a16:creationId xmlns:a16="http://schemas.microsoft.com/office/drawing/2014/main" id="{8A0F6733-1EC2-8F9A-10B3-16A755721297}"/>
              </a:ext>
            </a:extLst>
          </p:cNvPr>
          <p:cNvSpPr/>
          <p:nvPr/>
        </p:nvSpPr>
        <p:spPr>
          <a:xfrm>
            <a:off x="5928934" y="229711"/>
            <a:ext cx="2103461"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Unit -4</a:t>
            </a:r>
          </a:p>
        </p:txBody>
      </p:sp>
    </p:spTree>
    <p:extLst>
      <p:ext uri="{BB962C8B-B14F-4D97-AF65-F5344CB8AC3E}">
        <p14:creationId xmlns:p14="http://schemas.microsoft.com/office/powerpoint/2010/main" val="2238352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92C448-D4DB-2FA6-3FA7-128011EE7FD2}"/>
              </a:ext>
            </a:extLst>
          </p:cNvPr>
          <p:cNvSpPr txBox="1"/>
          <p:nvPr/>
        </p:nvSpPr>
        <p:spPr>
          <a:xfrm>
            <a:off x="1219200" y="1964958"/>
            <a:ext cx="11064240" cy="4031873"/>
          </a:xfrm>
          <a:prstGeom prst="rect">
            <a:avLst/>
          </a:prstGeom>
          <a:noFill/>
        </p:spPr>
        <p:txBody>
          <a:bodyPr wrap="square">
            <a:spAutoFit/>
          </a:bodyPr>
          <a:lstStyle/>
          <a:p>
            <a:pPr>
              <a:buNone/>
            </a:pPr>
            <a:r>
              <a:rPr lang="en-US" sz="3200" b="1" dirty="0">
                <a:highlight>
                  <a:srgbClr val="FFFF00"/>
                </a:highlight>
              </a:rPr>
              <a:t>4.2.9 Revisit difficult passages</a:t>
            </a:r>
          </a:p>
          <a:p>
            <a:pPr>
              <a:buFont typeface="+mj-lt"/>
              <a:buAutoNum type="arabicPeriod"/>
            </a:pPr>
            <a:r>
              <a:rPr lang="en-US" sz="3200" dirty="0"/>
              <a:t>Reread unclear sections slowly.</a:t>
            </a:r>
          </a:p>
          <a:p>
            <a:pPr>
              <a:buFont typeface="+mj-lt"/>
              <a:buAutoNum type="arabicPeriod"/>
            </a:pPr>
            <a:r>
              <a:rPr lang="en-US" sz="3200" dirty="0"/>
              <a:t>Break complex sentences into parts.</a:t>
            </a:r>
          </a:p>
          <a:p>
            <a:pPr>
              <a:buFont typeface="+mj-lt"/>
              <a:buAutoNum type="arabicPeriod"/>
            </a:pPr>
            <a:r>
              <a:rPr lang="en-US" sz="3200" dirty="0"/>
              <a:t>Look for context clues to understand meaning.</a:t>
            </a:r>
          </a:p>
          <a:p>
            <a:pPr>
              <a:buNone/>
            </a:pPr>
            <a:r>
              <a:rPr lang="en-US" sz="3200" b="1" dirty="0">
                <a:highlight>
                  <a:srgbClr val="FFFF00"/>
                </a:highlight>
              </a:rPr>
              <a:t>4.2.10 Discuss and share with others</a:t>
            </a:r>
          </a:p>
          <a:p>
            <a:pPr>
              <a:buFont typeface="+mj-lt"/>
              <a:buAutoNum type="arabicPeriod"/>
            </a:pPr>
            <a:r>
              <a:rPr lang="en-US" sz="3200" dirty="0"/>
              <a:t>Talk about the text with friends or classmates.</a:t>
            </a:r>
          </a:p>
          <a:p>
            <a:pPr>
              <a:buFont typeface="+mj-lt"/>
              <a:buAutoNum type="arabicPeriod"/>
            </a:pPr>
            <a:r>
              <a:rPr lang="en-US" sz="3200" dirty="0"/>
              <a:t>Share opinions and ask questions.</a:t>
            </a:r>
          </a:p>
          <a:p>
            <a:pPr>
              <a:buFont typeface="+mj-lt"/>
              <a:buAutoNum type="arabicPeriod"/>
            </a:pPr>
            <a:r>
              <a:rPr lang="en-US" sz="3200" dirty="0"/>
              <a:t>Teaching others helps you remember better.</a:t>
            </a:r>
          </a:p>
        </p:txBody>
      </p:sp>
    </p:spTree>
    <p:extLst>
      <p:ext uri="{BB962C8B-B14F-4D97-AF65-F5344CB8AC3E}">
        <p14:creationId xmlns:p14="http://schemas.microsoft.com/office/powerpoint/2010/main" val="2655867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8E814C-2C58-37C5-8B16-16C3130E5078}"/>
              </a:ext>
            </a:extLst>
          </p:cNvPr>
          <p:cNvSpPr txBox="1"/>
          <p:nvPr/>
        </p:nvSpPr>
        <p:spPr>
          <a:xfrm>
            <a:off x="2316480" y="1360200"/>
            <a:ext cx="10180320" cy="4031873"/>
          </a:xfrm>
          <a:prstGeom prst="rect">
            <a:avLst/>
          </a:prstGeom>
          <a:noFill/>
        </p:spPr>
        <p:txBody>
          <a:bodyPr wrap="square">
            <a:spAutoFit/>
          </a:bodyPr>
          <a:lstStyle/>
          <a:p>
            <a:r>
              <a:rPr lang="en-US" sz="3200" b="1" dirty="0">
                <a:highlight>
                  <a:srgbClr val="FFFF00"/>
                </a:highlight>
              </a:rPr>
              <a:t>Preview</a:t>
            </a:r>
            <a:r>
              <a:rPr lang="en-US" sz="3200" dirty="0"/>
              <a:t> the text first, then </a:t>
            </a:r>
            <a:r>
              <a:rPr lang="en-US" sz="3200" b="1" dirty="0">
                <a:highlight>
                  <a:srgbClr val="FFFF00"/>
                </a:highlight>
              </a:rPr>
              <a:t>set a clear purpose</a:t>
            </a:r>
            <a:r>
              <a:rPr lang="en-US" sz="3200" dirty="0">
                <a:highlight>
                  <a:srgbClr val="FFFF00"/>
                </a:highlight>
              </a:rPr>
              <a:t> </a:t>
            </a:r>
            <a:r>
              <a:rPr lang="en-US" sz="3200" dirty="0"/>
              <a:t>for reading. Stay </a:t>
            </a:r>
            <a:r>
              <a:rPr lang="en-US" sz="3200" b="1" dirty="0">
                <a:highlight>
                  <a:srgbClr val="FFFF00"/>
                </a:highlight>
              </a:rPr>
              <a:t>actively engaged</a:t>
            </a:r>
            <a:r>
              <a:rPr lang="en-US" sz="3200" dirty="0">
                <a:highlight>
                  <a:srgbClr val="FFFF00"/>
                </a:highlight>
              </a:rPr>
              <a:t> </a:t>
            </a:r>
            <a:r>
              <a:rPr lang="en-US" sz="3200" dirty="0"/>
              <a:t>by highlighting, taking notes, and asking questions</a:t>
            </a:r>
            <a:r>
              <a:rPr lang="en-US" sz="3200" dirty="0">
                <a:highlight>
                  <a:srgbClr val="FFFF00"/>
                </a:highlight>
              </a:rPr>
              <a:t>. </a:t>
            </a:r>
            <a:r>
              <a:rPr lang="en-US" sz="3200" b="1" dirty="0">
                <a:highlight>
                  <a:srgbClr val="FFFF00"/>
                </a:highlight>
              </a:rPr>
              <a:t>Manage your time</a:t>
            </a:r>
            <a:r>
              <a:rPr lang="en-US" sz="3200" dirty="0">
                <a:highlight>
                  <a:srgbClr val="FFFF00"/>
                </a:highlight>
              </a:rPr>
              <a:t> </a:t>
            </a:r>
            <a:r>
              <a:rPr lang="en-US" sz="3200" dirty="0"/>
              <a:t>and adjust your </a:t>
            </a:r>
            <a:r>
              <a:rPr lang="en-US" sz="3200" b="1" dirty="0">
                <a:highlight>
                  <a:srgbClr val="FFFF00"/>
                </a:highlight>
              </a:rPr>
              <a:t>reading pace</a:t>
            </a:r>
            <a:r>
              <a:rPr lang="en-US" sz="3200" dirty="0">
                <a:highlight>
                  <a:srgbClr val="FFFF00"/>
                </a:highlight>
              </a:rPr>
              <a:t> </a:t>
            </a:r>
            <a:r>
              <a:rPr lang="en-US" sz="3200" dirty="0"/>
              <a:t>based on the difficulty of the material</a:t>
            </a:r>
            <a:r>
              <a:rPr lang="en-US" sz="3200" dirty="0">
                <a:highlight>
                  <a:srgbClr val="FFFF00"/>
                </a:highlight>
              </a:rPr>
              <a:t>. </a:t>
            </a:r>
            <a:r>
              <a:rPr lang="en-US" sz="3200" b="1" dirty="0">
                <a:highlight>
                  <a:srgbClr val="FFFF00"/>
                </a:highlight>
              </a:rPr>
              <a:t>Reflect and review</a:t>
            </a:r>
            <a:r>
              <a:rPr lang="en-US" sz="3200" dirty="0">
                <a:highlight>
                  <a:srgbClr val="FFFF00"/>
                </a:highlight>
              </a:rPr>
              <a:t> </a:t>
            </a:r>
            <a:r>
              <a:rPr lang="en-US" sz="3200" dirty="0"/>
              <a:t>what you learn, and use </a:t>
            </a:r>
            <a:r>
              <a:rPr lang="en-US" sz="3200" b="1" dirty="0">
                <a:highlight>
                  <a:srgbClr val="FFFF00"/>
                </a:highlight>
              </a:rPr>
              <a:t>reading aids</a:t>
            </a:r>
            <a:r>
              <a:rPr lang="en-US" sz="3200" dirty="0">
                <a:highlight>
                  <a:srgbClr val="FFFF00"/>
                </a:highlight>
              </a:rPr>
              <a:t> </a:t>
            </a:r>
            <a:r>
              <a:rPr lang="en-US" sz="3200" dirty="0"/>
              <a:t>to understand tricky words or ideas. Keep up </a:t>
            </a:r>
            <a:r>
              <a:rPr lang="en-US" sz="3200" b="1" dirty="0">
                <a:highlight>
                  <a:srgbClr val="FFFF00"/>
                </a:highlight>
              </a:rPr>
              <a:t>active reading</a:t>
            </a:r>
            <a:r>
              <a:rPr lang="en-US" sz="3200" dirty="0">
                <a:highlight>
                  <a:srgbClr val="FFFF00"/>
                </a:highlight>
              </a:rPr>
              <a:t> </a:t>
            </a:r>
            <a:r>
              <a:rPr lang="en-US" sz="3200" dirty="0"/>
              <a:t>habits, </a:t>
            </a:r>
            <a:r>
              <a:rPr lang="en-US" sz="3200" b="1" dirty="0">
                <a:highlight>
                  <a:srgbClr val="FFFF00"/>
                </a:highlight>
              </a:rPr>
              <a:t>revisit tough passages</a:t>
            </a:r>
            <a:r>
              <a:rPr lang="en-US" sz="3200" dirty="0"/>
              <a:t>, and finally, </a:t>
            </a:r>
            <a:r>
              <a:rPr lang="en-US" sz="3200" b="1" dirty="0">
                <a:highlight>
                  <a:srgbClr val="FFFF00"/>
                </a:highlight>
              </a:rPr>
              <a:t>discuss and share</a:t>
            </a:r>
            <a:r>
              <a:rPr lang="en-US" sz="3200" dirty="0">
                <a:highlight>
                  <a:srgbClr val="FFFF00"/>
                </a:highlight>
              </a:rPr>
              <a:t> </a:t>
            </a:r>
            <a:r>
              <a:rPr lang="en-US" sz="3200" dirty="0"/>
              <a:t>your insights with others.</a:t>
            </a:r>
          </a:p>
        </p:txBody>
      </p:sp>
    </p:spTree>
    <p:extLst>
      <p:ext uri="{BB962C8B-B14F-4D97-AF65-F5344CB8AC3E}">
        <p14:creationId xmlns:p14="http://schemas.microsoft.com/office/powerpoint/2010/main" val="993910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968693" y="3751778"/>
            <a:ext cx="5809059" cy="726043"/>
          </a:xfrm>
          <a:prstGeom prst="rect">
            <a:avLst/>
          </a:prstGeom>
          <a:noFill/>
          <a:ln/>
        </p:spPr>
        <p:txBody>
          <a:bodyPr wrap="none" lIns="0" tIns="0" rIns="0" bIns="0" rtlCol="0" anchor="t"/>
          <a:lstStyle/>
          <a:p>
            <a:pPr marL="0" indent="0">
              <a:lnSpc>
                <a:spcPts val="5700"/>
              </a:lnSpc>
              <a:buNone/>
            </a:pPr>
            <a:endParaRPr lang="en-US" sz="4550" dirty="0"/>
          </a:p>
        </p:txBody>
      </p:sp>
      <p:sp>
        <p:nvSpPr>
          <p:cNvPr id="4" name="TextBox 3">
            <a:extLst>
              <a:ext uri="{FF2B5EF4-FFF2-40B4-BE49-F238E27FC236}">
                <a16:creationId xmlns:a16="http://schemas.microsoft.com/office/drawing/2014/main" id="{F5E33AA0-DF3C-D9E4-726E-17FA9172F76F}"/>
              </a:ext>
            </a:extLst>
          </p:cNvPr>
          <p:cNvSpPr txBox="1"/>
          <p:nvPr/>
        </p:nvSpPr>
        <p:spPr>
          <a:xfrm>
            <a:off x="1655179" y="1756077"/>
            <a:ext cx="7315200" cy="3416320"/>
          </a:xfrm>
          <a:prstGeom prst="rect">
            <a:avLst/>
          </a:prstGeom>
          <a:noFill/>
        </p:spPr>
        <p:txBody>
          <a:bodyPr wrap="square">
            <a:spAutoFit/>
          </a:bodyPr>
          <a:lstStyle/>
          <a:p>
            <a:r>
              <a:rPr lang="en-US" sz="3600" dirty="0">
                <a:highlight>
                  <a:srgbClr val="FFFF00"/>
                </a:highlight>
              </a:rPr>
              <a:t>4.3 Types of Reading –</a:t>
            </a:r>
          </a:p>
          <a:p>
            <a:r>
              <a:rPr lang="en-US" sz="3600" dirty="0"/>
              <a:t>4.3.1. Skimming</a:t>
            </a:r>
          </a:p>
          <a:p>
            <a:r>
              <a:rPr lang="en-US" sz="3600" dirty="0"/>
              <a:t>4.3.2. Scanning</a:t>
            </a:r>
          </a:p>
          <a:p>
            <a:r>
              <a:rPr lang="en-US" sz="3600" dirty="0"/>
              <a:t>4.3.3. Extensive Reading</a:t>
            </a:r>
          </a:p>
          <a:p>
            <a:r>
              <a:rPr lang="en-US" sz="3600" dirty="0"/>
              <a:t>4.3.4. Intensive Reading</a:t>
            </a:r>
          </a:p>
          <a:p>
            <a:r>
              <a:rPr lang="en-US" sz="3600" dirty="0"/>
              <a:t>4.3.5. Active Reading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A0B618-55BB-AFFA-D393-05C04DD6969F}"/>
              </a:ext>
            </a:extLst>
          </p:cNvPr>
          <p:cNvSpPr txBox="1"/>
          <p:nvPr/>
        </p:nvSpPr>
        <p:spPr>
          <a:xfrm>
            <a:off x="173621" y="0"/>
            <a:ext cx="13889620" cy="7171194"/>
          </a:xfrm>
          <a:prstGeom prst="rect">
            <a:avLst/>
          </a:prstGeom>
          <a:noFill/>
        </p:spPr>
        <p:txBody>
          <a:bodyPr wrap="square">
            <a:spAutoFit/>
          </a:bodyPr>
          <a:lstStyle/>
          <a:p>
            <a:pPr>
              <a:buNone/>
            </a:pPr>
            <a:r>
              <a:rPr lang="en-US" sz="3200" b="1" dirty="0">
                <a:highlight>
                  <a:srgbClr val="FFFF00"/>
                </a:highlight>
              </a:rPr>
              <a:t>Scanning – Reading for Specific Information </a:t>
            </a:r>
            <a:r>
              <a:rPr lang="en-US" sz="2800" dirty="0"/>
              <a:t>Scanning is a </a:t>
            </a:r>
            <a:r>
              <a:rPr lang="en-US" sz="2800" i="1" dirty="0"/>
              <a:t>quick reading technique</a:t>
            </a:r>
            <a:r>
              <a:rPr lang="en-US" sz="2800" dirty="0"/>
              <a:t> used to locate </a:t>
            </a:r>
            <a:r>
              <a:rPr lang="en-US" sz="2800" b="1" dirty="0">
                <a:highlight>
                  <a:srgbClr val="00FF00"/>
                </a:highlight>
              </a:rPr>
              <a:t>specific information</a:t>
            </a:r>
            <a:r>
              <a:rPr lang="en-US" sz="2800" dirty="0">
                <a:highlight>
                  <a:srgbClr val="00FF00"/>
                </a:highlight>
              </a:rPr>
              <a:t> </a:t>
            </a:r>
            <a:r>
              <a:rPr lang="en-US" sz="2800" dirty="0"/>
              <a:t>within a text without reading it completely.</a:t>
            </a:r>
            <a:endParaRPr lang="en-US" sz="2000" dirty="0"/>
          </a:p>
          <a:p>
            <a:pPr>
              <a:buFont typeface="+mj-lt"/>
              <a:buAutoNum type="arabicPeriod"/>
            </a:pPr>
            <a:r>
              <a:rPr lang="en-US" sz="2000" b="1" dirty="0" err="1"/>
              <a:t>Purpose:</a:t>
            </a:r>
            <a:r>
              <a:rPr lang="en-US" sz="2000" dirty="0" err="1"/>
              <a:t>The</a:t>
            </a:r>
            <a:r>
              <a:rPr lang="en-US" sz="2000" dirty="0"/>
              <a:t> main purpose of scanning is to </a:t>
            </a:r>
            <a:r>
              <a:rPr lang="en-US" sz="2000" b="1" dirty="0"/>
              <a:t>find exact facts or data</a:t>
            </a:r>
            <a:r>
              <a:rPr lang="en-US" sz="2000" dirty="0"/>
              <a:t>, such as names, dates, numbers, places, or definitions, in the shortest possible time.</a:t>
            </a:r>
          </a:p>
          <a:p>
            <a:pPr>
              <a:buFont typeface="+mj-lt"/>
              <a:buAutoNum type="arabicPeriod"/>
            </a:pPr>
            <a:r>
              <a:rPr lang="en-US" sz="2000" b="1" dirty="0"/>
              <a:t>Reading Speed: </a:t>
            </a:r>
            <a:r>
              <a:rPr lang="en-US" sz="2000" dirty="0"/>
              <a:t>It is a </a:t>
            </a:r>
            <a:r>
              <a:rPr lang="en-US" sz="2000" b="1" dirty="0"/>
              <a:t>very fast</a:t>
            </a:r>
            <a:r>
              <a:rPr lang="en-US" sz="2000" dirty="0"/>
              <a:t> form of reading where the eyes move rapidly across the lines until the required information is found.</a:t>
            </a:r>
          </a:p>
          <a:p>
            <a:pPr>
              <a:buFont typeface="+mj-lt"/>
              <a:buAutoNum type="arabicPeriod"/>
            </a:pPr>
            <a:r>
              <a:rPr lang="en-US" sz="2000" b="1" dirty="0" err="1"/>
              <a:t>Concentration:</a:t>
            </a:r>
            <a:r>
              <a:rPr lang="en-US" sz="2000" dirty="0" err="1"/>
              <a:t>Scanning</a:t>
            </a:r>
            <a:r>
              <a:rPr lang="en-US" sz="2000" dirty="0"/>
              <a:t> requires </a:t>
            </a:r>
            <a:r>
              <a:rPr lang="en-US" sz="2000" b="1" dirty="0"/>
              <a:t>focused attention</a:t>
            </a:r>
            <a:r>
              <a:rPr lang="en-US" sz="2000" dirty="0"/>
              <a:t> on key words or phrases related to the information you are searching for.</a:t>
            </a:r>
          </a:p>
          <a:p>
            <a:pPr>
              <a:buFont typeface="+mj-lt"/>
              <a:buAutoNum type="arabicPeriod"/>
            </a:pPr>
            <a:r>
              <a:rPr lang="en-US" sz="2000" b="1" dirty="0"/>
              <a:t>Technique:</a:t>
            </a:r>
            <a:endParaRPr lang="en-US" sz="2000" dirty="0"/>
          </a:p>
          <a:p>
            <a:pPr marL="742950" lvl="1" indent="-285750">
              <a:buFont typeface="+mj-lt"/>
              <a:buAutoNum type="arabicPeriod"/>
            </a:pPr>
            <a:r>
              <a:rPr lang="en-US" sz="2000" dirty="0"/>
              <a:t>Don’t read every word.</a:t>
            </a:r>
          </a:p>
          <a:p>
            <a:pPr marL="742950" lvl="1" indent="-285750">
              <a:buFont typeface="+mj-lt"/>
              <a:buAutoNum type="arabicPeriod"/>
            </a:pPr>
            <a:r>
              <a:rPr lang="en-US" sz="2000" dirty="0"/>
              <a:t>Use your finger or eyes to move quickly down the page.</a:t>
            </a:r>
          </a:p>
          <a:p>
            <a:pPr marL="742950" lvl="1" indent="-285750">
              <a:buFont typeface="+mj-lt"/>
              <a:buAutoNum type="arabicPeriod"/>
            </a:pPr>
            <a:r>
              <a:rPr lang="en-US" sz="2000" dirty="0"/>
              <a:t>Stop only when you find the keyword or phrase.</a:t>
            </a:r>
          </a:p>
          <a:p>
            <a:pPr>
              <a:buFont typeface="+mj-lt"/>
              <a:buAutoNum type="arabicPeriod"/>
            </a:pPr>
            <a:r>
              <a:rPr lang="en-US" sz="2000" b="1" dirty="0"/>
              <a:t>Examples:</a:t>
            </a:r>
            <a:endParaRPr lang="en-US" sz="2000" dirty="0"/>
          </a:p>
          <a:p>
            <a:pPr marL="742950" lvl="1" indent="-285750">
              <a:buFont typeface="+mj-lt"/>
              <a:buAutoNum type="arabicPeriod"/>
            </a:pPr>
            <a:r>
              <a:rPr lang="en-US" sz="2000" dirty="0"/>
              <a:t>Looking up a phone number in a contact list.</a:t>
            </a:r>
          </a:p>
          <a:p>
            <a:pPr marL="742950" lvl="1" indent="-285750">
              <a:buFont typeface="+mj-lt"/>
              <a:buAutoNum type="arabicPeriod"/>
            </a:pPr>
            <a:r>
              <a:rPr lang="en-US" sz="2000" dirty="0"/>
              <a:t>Searching for a specific word meaning in a dictionary.</a:t>
            </a:r>
          </a:p>
          <a:p>
            <a:pPr marL="742950" lvl="1" indent="-285750">
              <a:buFont typeface="+mj-lt"/>
              <a:buAutoNum type="arabicPeriod"/>
            </a:pPr>
            <a:r>
              <a:rPr lang="en-US" sz="2000" dirty="0"/>
              <a:t>Finding a date, name, or figure in a history or science book.</a:t>
            </a:r>
          </a:p>
          <a:p>
            <a:pPr marL="742950" lvl="1" indent="-285750">
              <a:buFont typeface="+mj-lt"/>
              <a:buAutoNum type="arabicPeriod"/>
            </a:pPr>
            <a:r>
              <a:rPr lang="en-US" sz="2000" dirty="0"/>
              <a:t>Checking an exam paper for particular questions.</a:t>
            </a:r>
          </a:p>
          <a:p>
            <a:pPr>
              <a:buFont typeface="+mj-lt"/>
              <a:buAutoNum type="arabicPeriod"/>
            </a:pPr>
            <a:r>
              <a:rPr lang="en-US" sz="2000" b="1" dirty="0"/>
              <a:t>Nature of </a:t>
            </a:r>
            <a:r>
              <a:rPr lang="en-US" sz="2000" b="1" dirty="0" err="1"/>
              <a:t>Reading:</a:t>
            </a:r>
            <a:r>
              <a:rPr lang="en-US" sz="2000" dirty="0" err="1"/>
              <a:t>Scanning</a:t>
            </a:r>
            <a:r>
              <a:rPr lang="en-US" sz="2000" dirty="0"/>
              <a:t> is </a:t>
            </a:r>
            <a:r>
              <a:rPr lang="en-US" sz="2000" b="1" dirty="0"/>
              <a:t>selective reading</a:t>
            </a:r>
            <a:r>
              <a:rPr lang="en-US" sz="2000" dirty="0"/>
              <a:t>, not continuous reading. You skip irrelevant parts and focus only on the needed section.</a:t>
            </a:r>
          </a:p>
          <a:p>
            <a:pPr>
              <a:buFont typeface="+mj-lt"/>
              <a:buAutoNum type="arabicPeriod"/>
            </a:pPr>
            <a:r>
              <a:rPr lang="en-US" sz="2000" b="1" dirty="0" err="1"/>
              <a:t>Benefit:</a:t>
            </a:r>
            <a:r>
              <a:rPr lang="en-US" sz="2000" dirty="0" err="1"/>
              <a:t>It</a:t>
            </a:r>
            <a:r>
              <a:rPr lang="en-US" sz="2000" dirty="0"/>
              <a:t> helps to </a:t>
            </a:r>
            <a:r>
              <a:rPr lang="en-US" sz="2000" b="1" dirty="0"/>
              <a:t>save time</a:t>
            </a:r>
            <a:r>
              <a:rPr lang="en-US" sz="2000" dirty="0"/>
              <a:t>, improves </a:t>
            </a:r>
            <a:r>
              <a:rPr lang="en-US" sz="2000" b="1" dirty="0"/>
              <a:t>reading efficiency</a:t>
            </a:r>
            <a:r>
              <a:rPr lang="en-US" sz="2000" dirty="0"/>
              <a:t>, and trains the mind to identify </a:t>
            </a:r>
            <a:r>
              <a:rPr lang="en-US" sz="2000" b="1" dirty="0"/>
              <a:t>important details quickly</a:t>
            </a:r>
            <a:r>
              <a:rPr lang="en-US" sz="2000" dirty="0"/>
              <a:t>.</a:t>
            </a:r>
          </a:p>
          <a:p>
            <a:pPr>
              <a:buFont typeface="+mj-lt"/>
              <a:buAutoNum type="arabicPeriod"/>
            </a:pPr>
            <a:r>
              <a:rPr lang="en-US" sz="2000" b="1" dirty="0"/>
              <a:t>Use in Studies:</a:t>
            </a:r>
            <a:br>
              <a:rPr lang="en-US" sz="2000" dirty="0"/>
            </a:br>
            <a:r>
              <a:rPr lang="en-US" sz="2000" dirty="0"/>
              <a:t>Students often use scanning while answering </a:t>
            </a:r>
            <a:r>
              <a:rPr lang="en-US" sz="2000" b="1" dirty="0"/>
              <a:t>comprehension questions</a:t>
            </a:r>
            <a:r>
              <a:rPr lang="en-US" sz="2000" dirty="0"/>
              <a:t>, reading </a:t>
            </a:r>
            <a:r>
              <a:rPr lang="en-US" sz="2000" b="1" dirty="0"/>
              <a:t>exam passages</a:t>
            </a:r>
            <a:r>
              <a:rPr lang="en-US" sz="2000" dirty="0"/>
              <a:t>, or finding </a:t>
            </a:r>
            <a:r>
              <a:rPr lang="en-US" sz="2000" b="1" dirty="0"/>
              <a:t>facts in research materials</a:t>
            </a:r>
            <a:r>
              <a:rPr lang="en-US" sz="2000" dirty="0"/>
              <a:t>.</a:t>
            </a:r>
          </a:p>
        </p:txBody>
      </p:sp>
    </p:spTree>
    <p:extLst>
      <p:ext uri="{BB962C8B-B14F-4D97-AF65-F5344CB8AC3E}">
        <p14:creationId xmlns:p14="http://schemas.microsoft.com/office/powerpoint/2010/main" val="2061729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CB14E2-73D0-979F-796A-F46ED0F9D0B8}"/>
              </a:ext>
            </a:extLst>
          </p:cNvPr>
          <p:cNvSpPr txBox="1"/>
          <p:nvPr/>
        </p:nvSpPr>
        <p:spPr>
          <a:xfrm>
            <a:off x="914400" y="413742"/>
            <a:ext cx="13415058" cy="7848302"/>
          </a:xfrm>
          <a:prstGeom prst="rect">
            <a:avLst/>
          </a:prstGeom>
          <a:noFill/>
        </p:spPr>
        <p:txBody>
          <a:bodyPr wrap="square">
            <a:spAutoFit/>
          </a:bodyPr>
          <a:lstStyle/>
          <a:p>
            <a:pPr>
              <a:buNone/>
            </a:pPr>
            <a:r>
              <a:rPr lang="en-US" b="1" dirty="0"/>
              <a:t>Skimming – Reading for General Understanding</a:t>
            </a:r>
          </a:p>
          <a:p>
            <a:pPr>
              <a:buFont typeface="+mj-lt"/>
              <a:buAutoNum type="arabicPeriod"/>
            </a:pPr>
            <a:r>
              <a:rPr lang="en-US" b="1" dirty="0"/>
              <a:t>Definition:</a:t>
            </a:r>
            <a:br>
              <a:rPr lang="en-US" dirty="0"/>
            </a:br>
            <a:r>
              <a:rPr lang="en-US" b="1" dirty="0"/>
              <a:t>Skimming</a:t>
            </a:r>
            <a:r>
              <a:rPr lang="en-US" dirty="0"/>
              <a:t> is a </a:t>
            </a:r>
            <a:r>
              <a:rPr lang="en-US" i="1" dirty="0"/>
              <a:t>fast reading technique</a:t>
            </a:r>
            <a:r>
              <a:rPr lang="en-US" dirty="0"/>
              <a:t> used to get the </a:t>
            </a:r>
            <a:r>
              <a:rPr lang="en-US" b="1" dirty="0"/>
              <a:t>general idea or main theme</a:t>
            </a:r>
            <a:r>
              <a:rPr lang="en-US" dirty="0"/>
              <a:t> of a text without reading it word by word.</a:t>
            </a:r>
          </a:p>
          <a:p>
            <a:pPr>
              <a:buFont typeface="+mj-lt"/>
              <a:buAutoNum type="arabicPeriod"/>
            </a:pPr>
            <a:r>
              <a:rPr lang="en-US" b="1" dirty="0"/>
              <a:t>Purpose:</a:t>
            </a:r>
            <a:br>
              <a:rPr lang="en-US" dirty="0"/>
            </a:br>
            <a:r>
              <a:rPr lang="en-US" dirty="0"/>
              <a:t>The main purpose of skimming is to </a:t>
            </a:r>
            <a:r>
              <a:rPr lang="en-US" b="1" dirty="0"/>
              <a:t>understand what the text is about</a:t>
            </a:r>
            <a:r>
              <a:rPr lang="en-US" dirty="0"/>
              <a:t> — its overall meaning, topic, or message — rather than specific details.</a:t>
            </a:r>
          </a:p>
          <a:p>
            <a:pPr>
              <a:buFont typeface="+mj-lt"/>
              <a:buAutoNum type="arabicPeriod"/>
            </a:pPr>
            <a:r>
              <a:rPr lang="en-US" b="1" dirty="0"/>
              <a:t>Reading Speed:</a:t>
            </a:r>
            <a:br>
              <a:rPr lang="en-US" dirty="0"/>
            </a:br>
            <a:r>
              <a:rPr lang="en-US" dirty="0"/>
              <a:t>It is </a:t>
            </a:r>
            <a:r>
              <a:rPr lang="en-US" b="1" dirty="0"/>
              <a:t>faster than normal reading</a:t>
            </a:r>
            <a:r>
              <a:rPr lang="en-US" dirty="0"/>
              <a:t> because you only focus on the most important parts of the text.</a:t>
            </a:r>
          </a:p>
          <a:p>
            <a:pPr>
              <a:buFont typeface="+mj-lt"/>
              <a:buAutoNum type="arabicPeriod"/>
            </a:pPr>
            <a:r>
              <a:rPr lang="en-US" b="1" dirty="0"/>
              <a:t>How It Is Done:</a:t>
            </a:r>
            <a:endParaRPr lang="en-US" dirty="0"/>
          </a:p>
          <a:p>
            <a:pPr marL="742950" lvl="1" indent="-285750">
              <a:buFont typeface="+mj-lt"/>
              <a:buAutoNum type="arabicPeriod"/>
            </a:pPr>
            <a:r>
              <a:rPr lang="en-US" dirty="0"/>
              <a:t>Read the </a:t>
            </a:r>
            <a:r>
              <a:rPr lang="en-US" b="1" dirty="0"/>
              <a:t>title, subheadings, and illustrations</a:t>
            </a:r>
            <a:r>
              <a:rPr lang="en-US" dirty="0"/>
              <a:t> first.</a:t>
            </a:r>
          </a:p>
          <a:p>
            <a:pPr marL="742950" lvl="1" indent="-285750">
              <a:buFont typeface="+mj-lt"/>
              <a:buAutoNum type="arabicPeriod"/>
            </a:pPr>
            <a:r>
              <a:rPr lang="en-US" dirty="0"/>
              <a:t>Read the </a:t>
            </a:r>
            <a:r>
              <a:rPr lang="en-US" b="1" dirty="0"/>
              <a:t>first and last sentences</a:t>
            </a:r>
            <a:r>
              <a:rPr lang="en-US" dirty="0"/>
              <a:t> of each paragraph.</a:t>
            </a:r>
          </a:p>
          <a:p>
            <a:pPr marL="742950" lvl="1" indent="-285750">
              <a:buFont typeface="+mj-lt"/>
              <a:buAutoNum type="arabicPeriod"/>
            </a:pPr>
            <a:r>
              <a:rPr lang="en-US" dirty="0"/>
              <a:t>Look for </a:t>
            </a:r>
            <a:r>
              <a:rPr lang="en-US" b="1" dirty="0"/>
              <a:t>keywords</a:t>
            </a:r>
            <a:r>
              <a:rPr lang="en-US" dirty="0"/>
              <a:t> and </a:t>
            </a:r>
            <a:r>
              <a:rPr lang="en-US" b="1" dirty="0"/>
              <a:t>topic sentences</a:t>
            </a:r>
            <a:r>
              <a:rPr lang="en-US" dirty="0"/>
              <a:t> that summarize ideas.</a:t>
            </a:r>
          </a:p>
          <a:p>
            <a:pPr marL="742950" lvl="1" indent="-285750">
              <a:buFont typeface="+mj-lt"/>
              <a:buAutoNum type="arabicPeriod"/>
            </a:pPr>
            <a:r>
              <a:rPr lang="en-US" dirty="0"/>
              <a:t>Skip examples, numbers, or explanations unless necessary.</a:t>
            </a:r>
          </a:p>
          <a:p>
            <a:pPr>
              <a:buFont typeface="+mj-lt"/>
              <a:buAutoNum type="arabicPeriod"/>
            </a:pPr>
            <a:r>
              <a:rPr lang="en-US" b="1" dirty="0"/>
              <a:t>Concentration:</a:t>
            </a:r>
            <a:br>
              <a:rPr lang="en-US" dirty="0"/>
            </a:br>
            <a:r>
              <a:rPr lang="en-US" dirty="0"/>
              <a:t>Skimming requires </a:t>
            </a:r>
            <a:r>
              <a:rPr lang="en-US" b="1" dirty="0"/>
              <a:t>general attention</a:t>
            </a:r>
            <a:r>
              <a:rPr lang="en-US" dirty="0"/>
              <a:t> to understand the </a:t>
            </a:r>
            <a:r>
              <a:rPr lang="en-US" i="1" dirty="0"/>
              <a:t>main idea</a:t>
            </a:r>
            <a:r>
              <a:rPr lang="en-US" dirty="0"/>
              <a:t>, not detailed comprehension.</a:t>
            </a:r>
          </a:p>
          <a:p>
            <a:pPr>
              <a:buFont typeface="+mj-lt"/>
              <a:buAutoNum type="arabicPeriod"/>
            </a:pPr>
            <a:r>
              <a:rPr lang="en-US" b="1" dirty="0"/>
              <a:t>Examples:</a:t>
            </a:r>
            <a:endParaRPr lang="en-US" dirty="0"/>
          </a:p>
          <a:p>
            <a:pPr marL="742950" lvl="1" indent="-285750">
              <a:buFont typeface="+mj-lt"/>
              <a:buAutoNum type="arabicPeriod"/>
            </a:pPr>
            <a:r>
              <a:rPr lang="en-US" dirty="0"/>
              <a:t>Reading a </a:t>
            </a:r>
            <a:r>
              <a:rPr lang="en-US" b="1" dirty="0"/>
              <a:t>newspaper article</a:t>
            </a:r>
            <a:r>
              <a:rPr lang="en-US" dirty="0"/>
              <a:t> to know what happened.</a:t>
            </a:r>
          </a:p>
          <a:p>
            <a:pPr marL="742950" lvl="1" indent="-285750">
              <a:buFont typeface="+mj-lt"/>
              <a:buAutoNum type="arabicPeriod"/>
            </a:pPr>
            <a:r>
              <a:rPr lang="en-US" dirty="0"/>
              <a:t>Going through a </a:t>
            </a:r>
            <a:r>
              <a:rPr lang="en-US" b="1" dirty="0"/>
              <a:t>textbook chapter</a:t>
            </a:r>
            <a:r>
              <a:rPr lang="en-US" dirty="0"/>
              <a:t> before class.</a:t>
            </a:r>
          </a:p>
          <a:p>
            <a:pPr marL="742950" lvl="1" indent="-285750">
              <a:buFont typeface="+mj-lt"/>
              <a:buAutoNum type="arabicPeriod"/>
            </a:pPr>
            <a:r>
              <a:rPr lang="en-US" dirty="0"/>
              <a:t>Browsing </a:t>
            </a:r>
            <a:r>
              <a:rPr lang="en-US" b="1" dirty="0"/>
              <a:t>web pages</a:t>
            </a:r>
            <a:r>
              <a:rPr lang="en-US" dirty="0"/>
              <a:t> to see if they contain relevant information.</a:t>
            </a:r>
          </a:p>
          <a:p>
            <a:pPr marL="742950" lvl="1" indent="-285750">
              <a:buFont typeface="+mj-lt"/>
              <a:buAutoNum type="arabicPeriod"/>
            </a:pPr>
            <a:r>
              <a:rPr lang="en-US" dirty="0"/>
              <a:t>Reading a </a:t>
            </a:r>
            <a:r>
              <a:rPr lang="en-US" b="1" dirty="0"/>
              <a:t>story summary</a:t>
            </a:r>
            <a:r>
              <a:rPr lang="en-US" dirty="0"/>
              <a:t> to get an overview before reading the full story.</a:t>
            </a:r>
          </a:p>
          <a:p>
            <a:pPr>
              <a:buFont typeface="+mj-lt"/>
              <a:buAutoNum type="arabicPeriod"/>
            </a:pPr>
            <a:r>
              <a:rPr lang="en-US" b="1" dirty="0"/>
              <a:t>Nature of Reading:</a:t>
            </a:r>
            <a:br>
              <a:rPr lang="en-US" dirty="0"/>
            </a:br>
            <a:r>
              <a:rPr lang="en-US" dirty="0"/>
              <a:t>Skimming is </a:t>
            </a:r>
            <a:r>
              <a:rPr lang="en-US" b="1" dirty="0"/>
              <a:t>reading for gist</a:t>
            </a:r>
            <a:r>
              <a:rPr lang="en-US" dirty="0"/>
              <a:t> — it gives you the overall sense of the material quickly.</a:t>
            </a:r>
          </a:p>
          <a:p>
            <a:pPr>
              <a:buFont typeface="+mj-lt"/>
              <a:buAutoNum type="arabicPeriod"/>
            </a:pPr>
            <a:r>
              <a:rPr lang="en-US" b="1" dirty="0"/>
              <a:t>Benefit:</a:t>
            </a:r>
            <a:br>
              <a:rPr lang="en-US" dirty="0"/>
            </a:br>
            <a:r>
              <a:rPr lang="en-US" dirty="0"/>
              <a:t>It helps to </a:t>
            </a:r>
            <a:r>
              <a:rPr lang="en-US" b="1" dirty="0"/>
              <a:t>save time</a:t>
            </a:r>
            <a:r>
              <a:rPr lang="en-US" dirty="0"/>
              <a:t>, </a:t>
            </a:r>
            <a:r>
              <a:rPr lang="en-US" b="1" dirty="0"/>
              <a:t>improves reading efficiency</a:t>
            </a:r>
            <a:r>
              <a:rPr lang="en-US" dirty="0"/>
              <a:t>, and assists in deciding whether the text needs detailed reading later.</a:t>
            </a:r>
          </a:p>
          <a:p>
            <a:pPr>
              <a:buFont typeface="+mj-lt"/>
              <a:buAutoNum type="arabicPeriod"/>
            </a:pPr>
            <a:r>
              <a:rPr lang="en-US" b="1" dirty="0"/>
              <a:t>Difference from Scanning:</a:t>
            </a:r>
            <a:endParaRPr lang="en-US" dirty="0"/>
          </a:p>
          <a:p>
            <a:pPr marL="742950" lvl="1" indent="-285750">
              <a:buFont typeface="+mj-lt"/>
              <a:buAutoNum type="arabicPeriod"/>
            </a:pPr>
            <a:r>
              <a:rPr lang="en-US" b="1" dirty="0"/>
              <a:t>Skimming</a:t>
            </a:r>
            <a:r>
              <a:rPr lang="en-US" dirty="0"/>
              <a:t> gives a </a:t>
            </a:r>
            <a:r>
              <a:rPr lang="en-US" i="1" dirty="0"/>
              <a:t>general idea</a:t>
            </a:r>
            <a:r>
              <a:rPr lang="en-US" dirty="0"/>
              <a:t> of the text.</a:t>
            </a:r>
          </a:p>
          <a:p>
            <a:pPr marL="742950" lvl="1" indent="-285750">
              <a:buFont typeface="+mj-lt"/>
              <a:buAutoNum type="arabicPeriod"/>
            </a:pPr>
            <a:r>
              <a:rPr lang="en-US" b="1" dirty="0"/>
              <a:t>Scanning</a:t>
            </a:r>
            <a:r>
              <a:rPr lang="en-US" dirty="0"/>
              <a:t> finds </a:t>
            </a:r>
            <a:r>
              <a:rPr lang="en-US" i="1" dirty="0"/>
              <a:t>specific details or facts</a:t>
            </a:r>
            <a:r>
              <a:rPr lang="en-US" dirty="0"/>
              <a:t>.</a:t>
            </a:r>
          </a:p>
          <a:p>
            <a:pPr>
              <a:buFont typeface="+mj-lt"/>
              <a:buAutoNum type="arabicPeriod"/>
            </a:pPr>
            <a:r>
              <a:rPr lang="en-US" b="1" dirty="0"/>
              <a:t>Use in Studies:</a:t>
            </a:r>
            <a:br>
              <a:rPr lang="en-US" dirty="0"/>
            </a:br>
            <a:r>
              <a:rPr lang="en-US" dirty="0"/>
              <a:t>Students use skimming to </a:t>
            </a:r>
            <a:r>
              <a:rPr lang="en-US" b="1" dirty="0"/>
              <a:t>preview lessons</a:t>
            </a:r>
            <a:r>
              <a:rPr lang="en-US" dirty="0"/>
              <a:t>, </a:t>
            </a:r>
            <a:r>
              <a:rPr lang="en-US" b="1" dirty="0"/>
              <a:t>prepare summaries</a:t>
            </a:r>
            <a:r>
              <a:rPr lang="en-US" dirty="0"/>
              <a:t>, or </a:t>
            </a:r>
            <a:r>
              <a:rPr lang="en-US" b="1" dirty="0"/>
              <a:t>revise</a:t>
            </a:r>
            <a:r>
              <a:rPr lang="en-US" dirty="0"/>
              <a:t> before exams.</a:t>
            </a:r>
          </a:p>
        </p:txBody>
      </p:sp>
    </p:spTree>
    <p:extLst>
      <p:ext uri="{BB962C8B-B14F-4D97-AF65-F5344CB8AC3E}">
        <p14:creationId xmlns:p14="http://schemas.microsoft.com/office/powerpoint/2010/main" val="32114660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350646-7789-92B6-32DC-54BFE43EE0AB}"/>
              </a:ext>
            </a:extLst>
          </p:cNvPr>
          <p:cNvSpPr txBox="1"/>
          <p:nvPr/>
        </p:nvSpPr>
        <p:spPr>
          <a:xfrm>
            <a:off x="323384" y="19188"/>
            <a:ext cx="14072839" cy="7602081"/>
          </a:xfrm>
          <a:prstGeom prst="rect">
            <a:avLst/>
          </a:prstGeom>
          <a:noFill/>
        </p:spPr>
        <p:txBody>
          <a:bodyPr wrap="square">
            <a:spAutoFit/>
          </a:bodyPr>
          <a:lstStyle/>
          <a:p>
            <a:pPr>
              <a:buNone/>
            </a:pPr>
            <a:r>
              <a:rPr lang="en-US" sz="2800" b="1" dirty="0">
                <a:highlight>
                  <a:srgbClr val="FFFF00"/>
                </a:highlight>
              </a:rPr>
              <a:t>Intensive Reading – Reading for Detailed Understanding</a:t>
            </a:r>
          </a:p>
          <a:p>
            <a:r>
              <a:rPr lang="en-US" sz="2000" b="1" dirty="0"/>
              <a:t>Intensive Reading</a:t>
            </a:r>
            <a:r>
              <a:rPr lang="en-US" sz="2000" dirty="0"/>
              <a:t> is a type of reading in which the reader studies a text </a:t>
            </a:r>
            <a:r>
              <a:rPr lang="en-US" sz="2000" b="1" dirty="0"/>
              <a:t>carefully and in detail</a:t>
            </a:r>
            <a:r>
              <a:rPr lang="en-US" sz="2000" dirty="0"/>
              <a:t> to understand its </a:t>
            </a:r>
            <a:r>
              <a:rPr lang="en-US" sz="2000" b="1" dirty="0"/>
              <a:t>meaning, structure, and vocabulary</a:t>
            </a:r>
            <a:r>
              <a:rPr lang="en-US" sz="2000" dirty="0"/>
              <a:t> completely.</a:t>
            </a:r>
          </a:p>
          <a:p>
            <a:pPr>
              <a:buFont typeface="+mj-lt"/>
              <a:buAutoNum type="arabicPeriod"/>
            </a:pPr>
            <a:r>
              <a:rPr lang="en-US" sz="2000" b="1" dirty="0" err="1"/>
              <a:t>Purpose:</a:t>
            </a:r>
            <a:r>
              <a:rPr lang="en-US" sz="2000" dirty="0" err="1"/>
              <a:t>The</a:t>
            </a:r>
            <a:r>
              <a:rPr lang="en-US" sz="2000" dirty="0"/>
              <a:t> main aim of intensive reading is to gain </a:t>
            </a:r>
            <a:r>
              <a:rPr lang="en-US" sz="2000" b="1" dirty="0"/>
              <a:t>deep comprehension</a:t>
            </a:r>
            <a:r>
              <a:rPr lang="en-US" sz="2000" dirty="0"/>
              <a:t> of the text. It focuses on understanding </a:t>
            </a:r>
            <a:r>
              <a:rPr lang="en-US" sz="2000" b="1" dirty="0"/>
              <a:t>every word, phrase, and idea</a:t>
            </a:r>
            <a:r>
              <a:rPr lang="en-US" sz="2000" dirty="0"/>
              <a:t> accurately.</a:t>
            </a:r>
          </a:p>
          <a:p>
            <a:pPr>
              <a:buFont typeface="+mj-lt"/>
              <a:buAutoNum type="arabicPeriod"/>
            </a:pPr>
            <a:r>
              <a:rPr lang="en-US" sz="2000" b="1" dirty="0"/>
              <a:t>Reading </a:t>
            </a:r>
            <a:r>
              <a:rPr lang="en-US" sz="2000" b="1" dirty="0" err="1"/>
              <a:t>Speed:</a:t>
            </a:r>
            <a:r>
              <a:rPr lang="en-US" sz="2000" dirty="0" err="1"/>
              <a:t>It</a:t>
            </a:r>
            <a:r>
              <a:rPr lang="en-US" sz="2000" dirty="0"/>
              <a:t> is a </a:t>
            </a:r>
            <a:r>
              <a:rPr lang="en-US" sz="2000" b="1" dirty="0"/>
              <a:t>slow and careful process</a:t>
            </a:r>
            <a:r>
              <a:rPr lang="en-US" sz="2000" dirty="0"/>
              <a:t> of reading because the reader tries to understand each part of the text thoroughly.</a:t>
            </a:r>
          </a:p>
          <a:p>
            <a:pPr>
              <a:buFont typeface="+mj-lt"/>
              <a:buAutoNum type="arabicPeriod"/>
            </a:pPr>
            <a:r>
              <a:rPr lang="en-US" sz="2000" b="1" dirty="0" err="1"/>
              <a:t>Focus:language</a:t>
            </a:r>
            <a:r>
              <a:rPr lang="en-US" sz="2000" b="1" dirty="0"/>
              <a:t> learning</a:t>
            </a:r>
            <a:r>
              <a:rPr lang="en-US" sz="2000" dirty="0"/>
              <a:t>—including </a:t>
            </a:r>
            <a:r>
              <a:rPr lang="en-US" sz="2000" b="1" dirty="0"/>
              <a:t>grammar, sentence structure, vocabulary, and style</a:t>
            </a:r>
            <a:r>
              <a:rPr lang="en-US" sz="2000" dirty="0"/>
              <a:t>—as well as on the content or message of the text.</a:t>
            </a:r>
          </a:p>
          <a:p>
            <a:pPr>
              <a:buFont typeface="+mj-lt"/>
              <a:buAutoNum type="arabicPeriod"/>
            </a:pPr>
            <a:r>
              <a:rPr lang="en-US" sz="2000" b="1" dirty="0"/>
              <a:t>How It Is Done:</a:t>
            </a:r>
            <a:endParaRPr lang="en-US" sz="2000" dirty="0"/>
          </a:p>
          <a:p>
            <a:pPr marL="742950" lvl="1" indent="-285750">
              <a:buFont typeface="+mj-lt"/>
              <a:buAutoNum type="arabicPeriod"/>
            </a:pPr>
            <a:r>
              <a:rPr lang="en-US" sz="2000" dirty="0"/>
              <a:t>Read small portions of the text closely.</a:t>
            </a:r>
          </a:p>
          <a:p>
            <a:pPr marL="742950" lvl="1" indent="-285750">
              <a:buFont typeface="+mj-lt"/>
              <a:buAutoNum type="arabicPeriod"/>
            </a:pPr>
            <a:r>
              <a:rPr lang="en-US" sz="2000" dirty="0"/>
              <a:t>Look up meanings of difficult words.</a:t>
            </a:r>
          </a:p>
          <a:p>
            <a:pPr marL="742950" lvl="1" indent="-285750">
              <a:buFont typeface="+mj-lt"/>
              <a:buAutoNum type="arabicPeriod"/>
            </a:pPr>
            <a:r>
              <a:rPr lang="en-US" sz="2000" dirty="0"/>
              <a:t>Underline or highlight important points.</a:t>
            </a:r>
          </a:p>
          <a:p>
            <a:pPr marL="742950" lvl="1" indent="-285750">
              <a:buFont typeface="+mj-lt"/>
              <a:buAutoNum type="arabicPeriod"/>
            </a:pPr>
            <a:r>
              <a:rPr lang="en-US" sz="2000" dirty="0"/>
              <a:t>Take notes and answer comprehension questions.</a:t>
            </a:r>
          </a:p>
          <a:p>
            <a:pPr>
              <a:buFont typeface="+mj-lt"/>
              <a:buAutoNum type="arabicPeriod"/>
            </a:pPr>
            <a:r>
              <a:rPr lang="en-US" sz="2000" b="1" dirty="0"/>
              <a:t>Examples:</a:t>
            </a:r>
            <a:endParaRPr lang="en-US" sz="2000" dirty="0"/>
          </a:p>
          <a:p>
            <a:pPr marL="742950" lvl="1" indent="-285750">
              <a:buFont typeface="+mj-lt"/>
              <a:buAutoNum type="arabicPeriod"/>
            </a:pPr>
            <a:r>
              <a:rPr lang="en-US" sz="2000" dirty="0"/>
              <a:t>Studying a </a:t>
            </a:r>
            <a:r>
              <a:rPr lang="en-US" sz="2000" b="1" dirty="0"/>
              <a:t>poem or prose passage</a:t>
            </a:r>
            <a:r>
              <a:rPr lang="en-US" sz="2000" dirty="0"/>
              <a:t> in an English class.</a:t>
            </a:r>
          </a:p>
          <a:p>
            <a:pPr marL="742950" lvl="1" indent="-285750">
              <a:buFont typeface="+mj-lt"/>
              <a:buAutoNum type="arabicPeriod"/>
            </a:pPr>
            <a:r>
              <a:rPr lang="en-US" sz="2000" dirty="0"/>
              <a:t>Reading a </a:t>
            </a:r>
            <a:r>
              <a:rPr lang="en-US" sz="2000" b="1" dirty="0"/>
              <a:t>short story or article</a:t>
            </a:r>
            <a:r>
              <a:rPr lang="en-US" sz="2000" dirty="0"/>
              <a:t> to analyze its meaning and structure.</a:t>
            </a:r>
          </a:p>
          <a:p>
            <a:pPr marL="742950" lvl="1" indent="-285750">
              <a:buFont typeface="+mj-lt"/>
              <a:buAutoNum type="arabicPeriod"/>
            </a:pPr>
            <a:r>
              <a:rPr lang="en-US" sz="2000" dirty="0"/>
              <a:t>Preparing a </a:t>
            </a:r>
            <a:r>
              <a:rPr lang="en-US" sz="2000" b="1" dirty="0"/>
              <a:t>lesson or text</a:t>
            </a:r>
            <a:r>
              <a:rPr lang="en-US" sz="2000" dirty="0"/>
              <a:t> for an exam.</a:t>
            </a:r>
          </a:p>
          <a:p>
            <a:pPr>
              <a:buFont typeface="+mj-lt"/>
              <a:buAutoNum type="arabicPeriod"/>
            </a:pPr>
            <a:r>
              <a:rPr lang="en-US" sz="2000" b="1" dirty="0"/>
              <a:t>Nature of Reading:</a:t>
            </a:r>
            <a:br>
              <a:rPr lang="en-US" sz="2000" dirty="0"/>
            </a:br>
            <a:r>
              <a:rPr lang="en-US" sz="2000" dirty="0"/>
              <a:t>Intensive reading is </a:t>
            </a:r>
            <a:r>
              <a:rPr lang="en-US" sz="2000" b="1" dirty="0"/>
              <a:t>detail-oriented</a:t>
            </a:r>
            <a:r>
              <a:rPr lang="en-US" sz="2000" dirty="0"/>
              <a:t> and often used in </a:t>
            </a:r>
            <a:r>
              <a:rPr lang="en-US" sz="2000" b="1" dirty="0"/>
              <a:t>academic or classroom learning</a:t>
            </a:r>
            <a:r>
              <a:rPr lang="en-US" sz="2000" dirty="0"/>
              <a:t>. It helps improve language accuracy and comprehension skills.</a:t>
            </a:r>
          </a:p>
          <a:p>
            <a:pPr>
              <a:buFont typeface="+mj-lt"/>
              <a:buAutoNum type="arabicPeriod"/>
            </a:pPr>
            <a:r>
              <a:rPr lang="en-US" sz="2000" b="1" dirty="0"/>
              <a:t>Benefit:</a:t>
            </a:r>
            <a:br>
              <a:rPr lang="en-US" sz="2000" dirty="0"/>
            </a:br>
            <a:r>
              <a:rPr lang="en-US" sz="2000" dirty="0"/>
              <a:t>It develops a </a:t>
            </a:r>
            <a:r>
              <a:rPr lang="en-US" sz="2000" b="1" dirty="0"/>
              <a:t>strong vocabulary</a:t>
            </a:r>
            <a:r>
              <a:rPr lang="en-US" sz="2000" dirty="0"/>
              <a:t>, improves </a:t>
            </a:r>
            <a:r>
              <a:rPr lang="en-US" sz="2000" b="1" dirty="0"/>
              <a:t>grammar understanding</a:t>
            </a:r>
            <a:r>
              <a:rPr lang="en-US" sz="2000" dirty="0"/>
              <a:t>, and enhances </a:t>
            </a:r>
            <a:r>
              <a:rPr lang="en-US" sz="2000" b="1" dirty="0"/>
              <a:t>analytical and interpretive skills</a:t>
            </a:r>
            <a:r>
              <a:rPr lang="en-US" sz="2000" dirty="0"/>
              <a:t>.</a:t>
            </a:r>
          </a:p>
          <a:p>
            <a:pPr>
              <a:buFont typeface="+mj-lt"/>
              <a:buAutoNum type="arabicPeriod"/>
            </a:pPr>
            <a:r>
              <a:rPr lang="en-US" sz="2000" b="1" dirty="0"/>
              <a:t>Use in Studies:</a:t>
            </a:r>
            <a:br>
              <a:rPr lang="en-US" sz="2000" dirty="0"/>
            </a:br>
            <a:r>
              <a:rPr lang="en-US" sz="2000" dirty="0"/>
              <a:t>Students use intensive reading when </a:t>
            </a:r>
            <a:r>
              <a:rPr lang="en-US" sz="2000" b="1" dirty="0"/>
              <a:t>analyzing literature</a:t>
            </a:r>
            <a:r>
              <a:rPr lang="en-US" sz="2000" dirty="0"/>
              <a:t>, preparing </a:t>
            </a:r>
            <a:r>
              <a:rPr lang="en-US" sz="2000" b="1" dirty="0"/>
              <a:t>notes</a:t>
            </a:r>
            <a:r>
              <a:rPr lang="en-US" sz="2000" dirty="0"/>
              <a:t>, or </a:t>
            </a:r>
            <a:r>
              <a:rPr lang="en-US" sz="2000" b="1" dirty="0"/>
              <a:t>answering comprehension questions</a:t>
            </a:r>
            <a:r>
              <a:rPr lang="en-US" sz="2000" dirty="0"/>
              <a:t>.</a:t>
            </a:r>
          </a:p>
        </p:txBody>
      </p:sp>
    </p:spTree>
    <p:extLst>
      <p:ext uri="{BB962C8B-B14F-4D97-AF65-F5344CB8AC3E}">
        <p14:creationId xmlns:p14="http://schemas.microsoft.com/office/powerpoint/2010/main" val="26259436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955954-4E1F-9EC7-9C4F-5D739E25C36F}"/>
              </a:ext>
            </a:extLst>
          </p:cNvPr>
          <p:cNvSpPr txBox="1"/>
          <p:nvPr/>
        </p:nvSpPr>
        <p:spPr>
          <a:xfrm>
            <a:off x="122663" y="258635"/>
            <a:ext cx="13838663" cy="7325082"/>
          </a:xfrm>
          <a:prstGeom prst="rect">
            <a:avLst/>
          </a:prstGeom>
          <a:noFill/>
        </p:spPr>
        <p:txBody>
          <a:bodyPr wrap="square">
            <a:spAutoFit/>
          </a:bodyPr>
          <a:lstStyle/>
          <a:p>
            <a:pPr>
              <a:buNone/>
            </a:pPr>
            <a:r>
              <a:rPr lang="en-US" sz="5400" b="1" dirty="0">
                <a:highlight>
                  <a:srgbClr val="FFFF00"/>
                </a:highlight>
              </a:rPr>
              <a:t>Extensive Reading </a:t>
            </a:r>
          </a:p>
          <a:p>
            <a:pPr>
              <a:buFont typeface="+mj-lt"/>
              <a:buAutoNum type="arabicPeriod"/>
            </a:pPr>
            <a:r>
              <a:rPr lang="en-US" sz="3200" b="1" dirty="0"/>
              <a:t>Definition:</a:t>
            </a:r>
            <a:r>
              <a:rPr lang="en-US" sz="3200" dirty="0"/>
              <a:t> Reading </a:t>
            </a:r>
            <a:r>
              <a:rPr lang="en-US" sz="3200" b="1" dirty="0"/>
              <a:t>long texts</a:t>
            </a:r>
            <a:r>
              <a:rPr lang="en-US" sz="3200" dirty="0"/>
              <a:t> like novels, stories, articles, or magazines for </a:t>
            </a:r>
            <a:r>
              <a:rPr lang="en-US" sz="3200" b="1" dirty="0"/>
              <a:t>overall understanding or pleasure</a:t>
            </a:r>
            <a:r>
              <a:rPr lang="en-US" sz="3200" dirty="0"/>
              <a:t>.</a:t>
            </a:r>
          </a:p>
          <a:p>
            <a:pPr>
              <a:buFont typeface="+mj-lt"/>
              <a:buAutoNum type="arabicPeriod"/>
            </a:pPr>
            <a:r>
              <a:rPr lang="en-US" sz="3200" b="1" dirty="0"/>
              <a:t>Purpose:</a:t>
            </a:r>
            <a:r>
              <a:rPr lang="en-US" sz="3200" dirty="0"/>
              <a:t> To get the </a:t>
            </a:r>
            <a:r>
              <a:rPr lang="en-US" sz="3200" b="1" dirty="0"/>
              <a:t>general idea</a:t>
            </a:r>
            <a:r>
              <a:rPr lang="en-US" sz="3200" dirty="0"/>
              <a:t> and enjoy the text, not to focus on details.</a:t>
            </a:r>
          </a:p>
          <a:p>
            <a:pPr>
              <a:buFont typeface="+mj-lt"/>
              <a:buAutoNum type="arabicPeriod"/>
            </a:pPr>
            <a:r>
              <a:rPr lang="en-US" sz="3200" b="1" dirty="0"/>
              <a:t>Reading Speed:</a:t>
            </a:r>
            <a:r>
              <a:rPr lang="en-US" sz="3200" dirty="0"/>
              <a:t> Done at a </a:t>
            </a:r>
            <a:r>
              <a:rPr lang="en-US" sz="3200" b="1" dirty="0"/>
              <a:t>relaxed and smooth pace</a:t>
            </a:r>
            <a:r>
              <a:rPr lang="en-US" sz="3200" dirty="0"/>
              <a:t>.</a:t>
            </a:r>
          </a:p>
          <a:p>
            <a:pPr>
              <a:buFont typeface="+mj-lt"/>
              <a:buAutoNum type="arabicPeriod"/>
            </a:pPr>
            <a:r>
              <a:rPr lang="en-US" sz="3200" b="1" dirty="0"/>
              <a:t>Focus:</a:t>
            </a:r>
            <a:r>
              <a:rPr lang="en-US" sz="3200" dirty="0"/>
              <a:t> Understanding </a:t>
            </a:r>
            <a:r>
              <a:rPr lang="en-US" sz="3200" b="1" dirty="0"/>
              <a:t>main ideas, storyline, or message</a:t>
            </a:r>
            <a:r>
              <a:rPr lang="en-US" sz="3200" dirty="0"/>
              <a:t>.</a:t>
            </a:r>
          </a:p>
          <a:p>
            <a:pPr>
              <a:buFont typeface="+mj-lt"/>
              <a:buAutoNum type="arabicPeriod"/>
            </a:pPr>
            <a:r>
              <a:rPr lang="en-US" sz="3200" b="1" dirty="0"/>
              <a:t>Attention to Details:</a:t>
            </a:r>
            <a:r>
              <a:rPr lang="en-US" sz="3200" dirty="0"/>
              <a:t> Difficult words or sentences are usually </a:t>
            </a:r>
            <a:r>
              <a:rPr lang="en-US" sz="3200" b="1" dirty="0"/>
              <a:t>skipped or guessed from context</a:t>
            </a:r>
            <a:r>
              <a:rPr lang="en-US" sz="3200" dirty="0"/>
              <a:t>.</a:t>
            </a:r>
          </a:p>
          <a:p>
            <a:pPr>
              <a:buFont typeface="+mj-lt"/>
              <a:buAutoNum type="arabicPeriod"/>
            </a:pPr>
            <a:r>
              <a:rPr lang="en-US" sz="3200" b="1" dirty="0"/>
              <a:t>Examples:</a:t>
            </a:r>
            <a:r>
              <a:rPr lang="en-US" sz="3200" dirty="0"/>
              <a:t> Reading a </a:t>
            </a:r>
            <a:r>
              <a:rPr lang="en-US" sz="3200" b="1" dirty="0"/>
              <a:t>novel, short story, magazine, newspaper, or blog</a:t>
            </a:r>
            <a:r>
              <a:rPr lang="en-US" sz="3200" dirty="0"/>
              <a:t>.</a:t>
            </a:r>
          </a:p>
          <a:p>
            <a:pPr>
              <a:buFont typeface="+mj-lt"/>
              <a:buAutoNum type="arabicPeriod"/>
            </a:pPr>
            <a:r>
              <a:rPr lang="en-US" sz="3200" b="1" dirty="0"/>
              <a:t>Benefit:</a:t>
            </a:r>
            <a:r>
              <a:rPr lang="en-US" sz="3200" dirty="0"/>
              <a:t> Improves </a:t>
            </a:r>
            <a:r>
              <a:rPr lang="en-US" sz="3200" b="1" dirty="0"/>
              <a:t>reading fluency, comprehension, and vocabulary</a:t>
            </a:r>
            <a:r>
              <a:rPr lang="en-US" sz="3200" dirty="0"/>
              <a:t> naturally.</a:t>
            </a:r>
          </a:p>
          <a:p>
            <a:pPr>
              <a:buFont typeface="+mj-lt"/>
              <a:buAutoNum type="arabicPeriod"/>
            </a:pPr>
            <a:r>
              <a:rPr lang="en-US" sz="3200" b="1" dirty="0"/>
              <a:t>Habit:</a:t>
            </a:r>
            <a:r>
              <a:rPr lang="en-US" sz="3200" dirty="0"/>
              <a:t> Encourages a </a:t>
            </a:r>
            <a:r>
              <a:rPr lang="en-US" sz="3200" b="1" dirty="0"/>
              <a:t>love for reading</a:t>
            </a:r>
            <a:r>
              <a:rPr lang="en-US" sz="3200" dirty="0"/>
              <a:t> and regular reading habits.</a:t>
            </a:r>
          </a:p>
          <a:p>
            <a:pPr>
              <a:buFont typeface="+mj-lt"/>
              <a:buAutoNum type="arabicPeriod"/>
            </a:pPr>
            <a:r>
              <a:rPr lang="en-US" sz="3200" b="1" dirty="0"/>
              <a:t>Stress Level:</a:t>
            </a:r>
            <a:r>
              <a:rPr lang="en-US" sz="3200" dirty="0"/>
              <a:t> </a:t>
            </a:r>
            <a:r>
              <a:rPr lang="en-US" sz="3200" b="1" dirty="0"/>
              <a:t>Pleasure-oriented</a:t>
            </a:r>
            <a:r>
              <a:rPr lang="en-US" sz="3200" dirty="0"/>
              <a:t>, so it reduces stress while reading.</a:t>
            </a:r>
          </a:p>
          <a:p>
            <a:pPr>
              <a:buFont typeface="+mj-lt"/>
              <a:buAutoNum type="arabicPeriod"/>
            </a:pPr>
            <a:r>
              <a:rPr lang="en-US" sz="3200" b="1" dirty="0"/>
              <a:t>Difference from Intensive Reading:</a:t>
            </a:r>
            <a:r>
              <a:rPr lang="en-US" sz="3200" dirty="0"/>
              <a:t> Focuses on </a:t>
            </a:r>
            <a:r>
              <a:rPr lang="en-US" sz="3200" b="1" dirty="0"/>
              <a:t>overall understanding</a:t>
            </a:r>
            <a:r>
              <a:rPr lang="en-US" sz="3200" dirty="0"/>
              <a:t> rather than </a:t>
            </a:r>
            <a:r>
              <a:rPr lang="en-US" sz="3200" b="1" dirty="0"/>
              <a:t>detailed analysis</a:t>
            </a:r>
            <a:r>
              <a:rPr lang="en-US" sz="3200" dirty="0"/>
              <a:t>.</a:t>
            </a:r>
          </a:p>
        </p:txBody>
      </p:sp>
    </p:spTree>
    <p:extLst>
      <p:ext uri="{BB962C8B-B14F-4D97-AF65-F5344CB8AC3E}">
        <p14:creationId xmlns:p14="http://schemas.microsoft.com/office/powerpoint/2010/main" val="4029875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F28CF3-4921-BF5F-BC41-2115F1D44B5A}"/>
              </a:ext>
            </a:extLst>
          </p:cNvPr>
          <p:cNvSpPr txBox="1"/>
          <p:nvPr/>
        </p:nvSpPr>
        <p:spPr>
          <a:xfrm>
            <a:off x="490653" y="89628"/>
            <a:ext cx="12991171" cy="7294305"/>
          </a:xfrm>
          <a:prstGeom prst="rect">
            <a:avLst/>
          </a:prstGeom>
          <a:noFill/>
        </p:spPr>
        <p:txBody>
          <a:bodyPr wrap="square">
            <a:spAutoFit/>
          </a:bodyPr>
          <a:lstStyle/>
          <a:p>
            <a:pPr>
              <a:buNone/>
            </a:pPr>
            <a:r>
              <a:rPr lang="en-US" sz="4800" b="1" dirty="0">
                <a:highlight>
                  <a:srgbClr val="FFFF00"/>
                </a:highlight>
              </a:rPr>
              <a:t>Active Reading </a:t>
            </a:r>
          </a:p>
          <a:p>
            <a:pPr>
              <a:buFont typeface="+mj-lt"/>
              <a:buAutoNum type="arabicPeriod"/>
            </a:pPr>
            <a:r>
              <a:rPr lang="en-US" sz="2800" b="1" dirty="0"/>
              <a:t>Definition:</a:t>
            </a:r>
            <a:r>
              <a:rPr lang="en-US" sz="2800" dirty="0"/>
              <a:t> Active Reading is a type of reading in which the reader </a:t>
            </a:r>
            <a:r>
              <a:rPr lang="en-US" sz="2800" b="1" dirty="0"/>
              <a:t>engages fully with the text</a:t>
            </a:r>
            <a:r>
              <a:rPr lang="en-US" sz="2800" dirty="0"/>
              <a:t> by thinking, questioning, and interacting with the content.</a:t>
            </a:r>
          </a:p>
          <a:p>
            <a:pPr>
              <a:buFont typeface="+mj-lt"/>
              <a:buAutoNum type="arabicPeriod"/>
            </a:pPr>
            <a:r>
              <a:rPr lang="en-US" sz="2800" b="1" dirty="0"/>
              <a:t>Purpose:</a:t>
            </a:r>
            <a:r>
              <a:rPr lang="en-US" sz="2800" dirty="0"/>
              <a:t> To </a:t>
            </a:r>
            <a:r>
              <a:rPr lang="en-US" sz="2800" b="1" dirty="0"/>
              <a:t>understand deeply, remember, and analyze</a:t>
            </a:r>
            <a:r>
              <a:rPr lang="en-US" sz="2800" dirty="0"/>
              <a:t> the information while reading.</a:t>
            </a:r>
          </a:p>
          <a:p>
            <a:pPr>
              <a:buFont typeface="+mj-lt"/>
              <a:buAutoNum type="arabicPeriod"/>
            </a:pPr>
            <a:r>
              <a:rPr lang="en-US" sz="2800" b="1" dirty="0"/>
              <a:t>Reading Speed:</a:t>
            </a:r>
            <a:r>
              <a:rPr lang="en-US" sz="2800" dirty="0"/>
              <a:t> Moderate speed, as it requires </a:t>
            </a:r>
            <a:r>
              <a:rPr lang="en-US" sz="2800" b="1" dirty="0"/>
              <a:t>thinking and reflection</a:t>
            </a:r>
            <a:r>
              <a:rPr lang="en-US" sz="2800" dirty="0"/>
              <a:t> while reading.</a:t>
            </a:r>
          </a:p>
          <a:p>
            <a:pPr>
              <a:buFont typeface="+mj-lt"/>
              <a:buAutoNum type="arabicPeriod"/>
            </a:pPr>
            <a:r>
              <a:rPr lang="en-US" sz="2800" b="1" dirty="0"/>
              <a:t>Focus:</a:t>
            </a:r>
            <a:r>
              <a:rPr lang="en-US" sz="2800" dirty="0"/>
              <a:t> Focuses on </a:t>
            </a:r>
            <a:r>
              <a:rPr lang="en-US" sz="2800" b="1" dirty="0"/>
              <a:t>main ideas, details, arguments, and connections</a:t>
            </a:r>
            <a:r>
              <a:rPr lang="en-US" sz="2800" dirty="0"/>
              <a:t> within the text.</a:t>
            </a:r>
          </a:p>
          <a:p>
            <a:pPr>
              <a:buFont typeface="+mj-lt"/>
              <a:buAutoNum type="arabicPeriod"/>
            </a:pPr>
            <a:r>
              <a:rPr lang="en-US" sz="2800" b="1" dirty="0"/>
              <a:t>Techniques:</a:t>
            </a:r>
            <a:r>
              <a:rPr lang="en-US" sz="2800" dirty="0"/>
              <a:t> Includes </a:t>
            </a:r>
            <a:r>
              <a:rPr lang="en-US" sz="2800" b="1" dirty="0"/>
              <a:t>highlighting, underlining, annotating, and taking notes</a:t>
            </a:r>
            <a:r>
              <a:rPr lang="en-US" sz="2800" dirty="0"/>
              <a:t>.</a:t>
            </a:r>
          </a:p>
          <a:p>
            <a:pPr>
              <a:buFont typeface="+mj-lt"/>
              <a:buAutoNum type="arabicPeriod"/>
            </a:pPr>
            <a:r>
              <a:rPr lang="en-US" sz="2800" b="1" dirty="0"/>
              <a:t>Questions:</a:t>
            </a:r>
            <a:r>
              <a:rPr lang="en-US" sz="2800" dirty="0"/>
              <a:t> The reader asks questions like “Why?” “How?” or “What does this mean?” while reading.</a:t>
            </a:r>
          </a:p>
          <a:p>
            <a:pPr>
              <a:buFont typeface="+mj-lt"/>
              <a:buAutoNum type="arabicPeriod"/>
            </a:pPr>
            <a:r>
              <a:rPr lang="en-US" sz="2800" b="1" dirty="0"/>
              <a:t>Examples:</a:t>
            </a:r>
            <a:r>
              <a:rPr lang="en-US" sz="2800" dirty="0"/>
              <a:t> Reading a </a:t>
            </a:r>
            <a:r>
              <a:rPr lang="en-US" sz="2800" b="1" dirty="0"/>
              <a:t>research article, textbook chapter, or literary work</a:t>
            </a:r>
            <a:r>
              <a:rPr lang="en-US" sz="2800" dirty="0"/>
              <a:t> critically for study or discussion.</a:t>
            </a:r>
          </a:p>
          <a:p>
            <a:pPr>
              <a:buFont typeface="+mj-lt"/>
              <a:buAutoNum type="arabicPeriod"/>
            </a:pPr>
            <a:r>
              <a:rPr lang="en-US" sz="2800" b="1" dirty="0"/>
              <a:t>Benefit:</a:t>
            </a:r>
            <a:r>
              <a:rPr lang="en-US" sz="2800" dirty="0"/>
              <a:t> Enhances </a:t>
            </a:r>
            <a:r>
              <a:rPr lang="en-US" sz="2800" b="1" dirty="0"/>
              <a:t>comprehension, critical thinking, and retention</a:t>
            </a:r>
            <a:r>
              <a:rPr lang="en-US" sz="2800" dirty="0"/>
              <a:t> of information.</a:t>
            </a:r>
          </a:p>
          <a:p>
            <a:pPr>
              <a:buFont typeface="+mj-lt"/>
              <a:buAutoNum type="arabicPeriod"/>
            </a:pPr>
            <a:r>
              <a:rPr lang="en-US" sz="2800" b="1" dirty="0"/>
              <a:t>Habit:</a:t>
            </a:r>
            <a:r>
              <a:rPr lang="en-US" sz="2800" dirty="0"/>
              <a:t> Encourages a </a:t>
            </a:r>
            <a:r>
              <a:rPr lang="en-US" sz="2800" b="1" dirty="0"/>
              <a:t>thoughtful and reflective approach</a:t>
            </a:r>
            <a:r>
              <a:rPr lang="en-US" sz="2800" dirty="0"/>
              <a:t> to reading.</a:t>
            </a:r>
          </a:p>
          <a:p>
            <a:pPr>
              <a:buFont typeface="+mj-lt"/>
              <a:buAutoNum type="arabicPeriod"/>
            </a:pPr>
            <a:r>
              <a:rPr lang="en-US" sz="2800" b="1" dirty="0"/>
              <a:t>Difference from Passive Reading:</a:t>
            </a:r>
            <a:r>
              <a:rPr lang="en-US" sz="2800" dirty="0"/>
              <a:t> Unlike passive reading, active reading requires </a:t>
            </a:r>
            <a:r>
              <a:rPr lang="en-US" sz="2800" b="1" dirty="0"/>
              <a:t>interaction with the text</a:t>
            </a:r>
            <a:r>
              <a:rPr lang="en-US" sz="2800" dirty="0"/>
              <a:t> rather than just following the words.</a:t>
            </a:r>
          </a:p>
        </p:txBody>
      </p:sp>
    </p:spTree>
    <p:extLst>
      <p:ext uri="{BB962C8B-B14F-4D97-AF65-F5344CB8AC3E}">
        <p14:creationId xmlns:p14="http://schemas.microsoft.com/office/powerpoint/2010/main" val="11983487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550E42-ECD4-609C-AAAF-B4C2110573B6}"/>
              </a:ext>
            </a:extLst>
          </p:cNvPr>
          <p:cNvSpPr txBox="1"/>
          <p:nvPr/>
        </p:nvSpPr>
        <p:spPr>
          <a:xfrm>
            <a:off x="856526" y="631349"/>
            <a:ext cx="11030674" cy="646331"/>
          </a:xfrm>
          <a:prstGeom prst="rect">
            <a:avLst/>
          </a:prstGeom>
          <a:noFill/>
        </p:spPr>
        <p:txBody>
          <a:bodyPr wrap="square">
            <a:spAutoFit/>
          </a:bodyPr>
          <a:lstStyle/>
          <a:p>
            <a:r>
              <a:rPr lang="en-US" sz="3600" dirty="0">
                <a:highlight>
                  <a:srgbClr val="FFFF00"/>
                </a:highlight>
              </a:rPr>
              <a:t>4.4 Barrier to Effective Reading and how to overcome</a:t>
            </a:r>
          </a:p>
        </p:txBody>
      </p:sp>
      <p:sp>
        <p:nvSpPr>
          <p:cNvPr id="5" name="TextBox 4">
            <a:extLst>
              <a:ext uri="{FF2B5EF4-FFF2-40B4-BE49-F238E27FC236}">
                <a16:creationId xmlns:a16="http://schemas.microsoft.com/office/drawing/2014/main" id="{D42CFDC8-D783-146E-148D-AF6BB5E469A4}"/>
              </a:ext>
            </a:extLst>
          </p:cNvPr>
          <p:cNvSpPr txBox="1"/>
          <p:nvPr/>
        </p:nvSpPr>
        <p:spPr>
          <a:xfrm>
            <a:off x="960698" y="1046187"/>
            <a:ext cx="12419635" cy="1815882"/>
          </a:xfrm>
          <a:prstGeom prst="rect">
            <a:avLst/>
          </a:prstGeom>
          <a:noFill/>
        </p:spPr>
        <p:txBody>
          <a:bodyPr wrap="square">
            <a:spAutoFit/>
          </a:bodyPr>
          <a:lstStyle/>
          <a:p>
            <a:pPr>
              <a:buNone/>
            </a:pPr>
            <a:endParaRPr lang="en-US" sz="2800" b="1" dirty="0"/>
          </a:p>
          <a:p>
            <a:pPr>
              <a:buNone/>
            </a:pPr>
            <a:r>
              <a:rPr lang="en-US" sz="2800" dirty="0"/>
              <a:t>Reading effectively is essential for learning, comprehension, and communication. However, several barriers can prevent a reader from understanding a text fully. Here are the main barriers and ways to overcome them:</a:t>
            </a:r>
          </a:p>
        </p:txBody>
      </p:sp>
      <p:sp>
        <p:nvSpPr>
          <p:cNvPr id="7" name="TextBox 6">
            <a:extLst>
              <a:ext uri="{FF2B5EF4-FFF2-40B4-BE49-F238E27FC236}">
                <a16:creationId xmlns:a16="http://schemas.microsoft.com/office/drawing/2014/main" id="{0D26397C-3084-FE06-41EC-997BC94FEB31}"/>
              </a:ext>
            </a:extLst>
          </p:cNvPr>
          <p:cNvSpPr txBox="1"/>
          <p:nvPr/>
        </p:nvSpPr>
        <p:spPr>
          <a:xfrm>
            <a:off x="1600480" y="3297658"/>
            <a:ext cx="11140069" cy="3416320"/>
          </a:xfrm>
          <a:prstGeom prst="rect">
            <a:avLst/>
          </a:prstGeom>
          <a:noFill/>
        </p:spPr>
        <p:txBody>
          <a:bodyPr wrap="square">
            <a:spAutoFit/>
          </a:bodyPr>
          <a:lstStyle/>
          <a:p>
            <a:pPr>
              <a:buNone/>
            </a:pPr>
            <a:r>
              <a:rPr lang="en-US" sz="3600" b="1" dirty="0">
                <a:highlight>
                  <a:srgbClr val="FFFF00"/>
                </a:highlight>
              </a:rPr>
              <a:t>1. Lack of Concentration</a:t>
            </a:r>
          </a:p>
          <a:p>
            <a:pPr>
              <a:buFont typeface="Arial" panose="020B0604020202020204" pitchFamily="34" charset="0"/>
              <a:buChar char="•"/>
            </a:pPr>
            <a:r>
              <a:rPr lang="en-US" sz="3600" b="1" dirty="0"/>
              <a:t>Barrier:</a:t>
            </a:r>
            <a:r>
              <a:rPr lang="en-US" sz="3600" dirty="0"/>
              <a:t> Distractions, wandering thoughts, or fatigue can reduce focus while reading.</a:t>
            </a:r>
          </a:p>
          <a:p>
            <a:pPr>
              <a:buFont typeface="Arial" panose="020B0604020202020204" pitchFamily="34" charset="0"/>
              <a:buChar char="•"/>
            </a:pPr>
            <a:r>
              <a:rPr lang="en-US" sz="3600" b="1" dirty="0"/>
              <a:t>How to Overcome:</a:t>
            </a:r>
            <a:r>
              <a:rPr lang="en-US" sz="3600" dirty="0"/>
              <a:t> Find a quiet place, avoid interruptions, and read in short, focused sessions. Practice mindfulness or deep breathing to improve attention.</a:t>
            </a:r>
          </a:p>
        </p:txBody>
      </p:sp>
    </p:spTree>
    <p:extLst>
      <p:ext uri="{BB962C8B-B14F-4D97-AF65-F5344CB8AC3E}">
        <p14:creationId xmlns:p14="http://schemas.microsoft.com/office/powerpoint/2010/main" val="12005215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25C16E7-67D6-AA6A-493A-F8A204BAB05D}"/>
              </a:ext>
            </a:extLst>
          </p:cNvPr>
          <p:cNvSpPr txBox="1"/>
          <p:nvPr/>
        </p:nvSpPr>
        <p:spPr>
          <a:xfrm>
            <a:off x="981306" y="974598"/>
            <a:ext cx="11586119" cy="5940088"/>
          </a:xfrm>
          <a:prstGeom prst="rect">
            <a:avLst/>
          </a:prstGeom>
          <a:noFill/>
        </p:spPr>
        <p:txBody>
          <a:bodyPr wrap="square">
            <a:spAutoFit/>
          </a:bodyPr>
          <a:lstStyle/>
          <a:p>
            <a:pPr>
              <a:buNone/>
            </a:pPr>
            <a:r>
              <a:rPr lang="en-US" sz="3600" b="1" dirty="0">
                <a:highlight>
                  <a:srgbClr val="FFFF00"/>
                </a:highlight>
              </a:rPr>
              <a:t>2. Poor Vocabulary</a:t>
            </a:r>
          </a:p>
          <a:p>
            <a:pPr>
              <a:buFont typeface="Arial" panose="020B0604020202020204" pitchFamily="34" charset="0"/>
              <a:buChar char="•"/>
            </a:pPr>
            <a:r>
              <a:rPr lang="en-US" sz="2800" b="1" dirty="0"/>
              <a:t>Barrier:</a:t>
            </a:r>
            <a:r>
              <a:rPr lang="en-US" sz="2800" dirty="0"/>
              <a:t> Not understanding words reduces comprehension and slows reading.</a:t>
            </a:r>
          </a:p>
          <a:p>
            <a:pPr>
              <a:buFont typeface="Arial" panose="020B0604020202020204" pitchFamily="34" charset="0"/>
              <a:buChar char="•"/>
            </a:pPr>
            <a:endParaRPr lang="en-US" sz="2800" dirty="0"/>
          </a:p>
          <a:p>
            <a:pPr>
              <a:buFont typeface="Arial" panose="020B0604020202020204" pitchFamily="34" charset="0"/>
              <a:buChar char="•"/>
            </a:pPr>
            <a:r>
              <a:rPr lang="en-US" sz="2800" b="1" dirty="0"/>
              <a:t>How to Overcome:</a:t>
            </a:r>
            <a:r>
              <a:rPr lang="en-US" sz="2800" dirty="0"/>
              <a:t> Maintain a </a:t>
            </a:r>
            <a:r>
              <a:rPr lang="en-US" sz="2800" b="1" dirty="0"/>
              <a:t>vocabulary notebook</a:t>
            </a:r>
            <a:r>
              <a:rPr lang="en-US" sz="2800" dirty="0"/>
              <a:t>, guess meanings from context, and use a dictionary when necessary. Regular reading improves vocabulary naturally.</a:t>
            </a:r>
          </a:p>
          <a:p>
            <a:pPr>
              <a:buNone/>
            </a:pPr>
            <a:br>
              <a:rPr lang="en-US" sz="2800" dirty="0"/>
            </a:br>
            <a:endParaRPr lang="en-US" sz="2800" dirty="0"/>
          </a:p>
          <a:p>
            <a:pPr>
              <a:buNone/>
            </a:pPr>
            <a:r>
              <a:rPr lang="en-US" sz="3600" b="1" dirty="0">
                <a:highlight>
                  <a:srgbClr val="FFFF00"/>
                </a:highlight>
              </a:rPr>
              <a:t>3. Slow Reading Speed</a:t>
            </a:r>
          </a:p>
          <a:p>
            <a:pPr>
              <a:buFont typeface="Arial" panose="020B0604020202020204" pitchFamily="34" charset="0"/>
              <a:buChar char="•"/>
            </a:pPr>
            <a:r>
              <a:rPr lang="en-US" sz="2800" b="1" dirty="0"/>
              <a:t>Barrier:</a:t>
            </a:r>
            <a:r>
              <a:rPr lang="en-US" sz="2800" dirty="0"/>
              <a:t> Reading too slowly makes it difficult to retain the main ideas and leads to frustration.</a:t>
            </a:r>
          </a:p>
          <a:p>
            <a:pPr>
              <a:buFont typeface="Arial" panose="020B0604020202020204" pitchFamily="34" charset="0"/>
              <a:buChar char="•"/>
            </a:pPr>
            <a:r>
              <a:rPr lang="en-US" sz="2800" b="1" dirty="0"/>
              <a:t>How to Overcome:</a:t>
            </a:r>
            <a:r>
              <a:rPr lang="en-US" sz="2800" dirty="0"/>
              <a:t> Practice </a:t>
            </a:r>
            <a:r>
              <a:rPr lang="en-US" sz="2800" b="1" dirty="0"/>
              <a:t>skimming</a:t>
            </a:r>
            <a:r>
              <a:rPr lang="en-US" sz="2800" dirty="0"/>
              <a:t> and </a:t>
            </a:r>
            <a:r>
              <a:rPr lang="en-US" sz="2800" b="1" dirty="0"/>
              <a:t>scanning</a:t>
            </a:r>
            <a:r>
              <a:rPr lang="en-US" sz="2800" dirty="0"/>
              <a:t> techniques. Set time goals for reading passages to improve speed gradually.</a:t>
            </a:r>
          </a:p>
        </p:txBody>
      </p:sp>
    </p:spTree>
    <p:extLst>
      <p:ext uri="{BB962C8B-B14F-4D97-AF65-F5344CB8AC3E}">
        <p14:creationId xmlns:p14="http://schemas.microsoft.com/office/powerpoint/2010/main" val="3544154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889516"/>
            <a:ext cx="5809059" cy="726043"/>
          </a:xfrm>
          <a:prstGeom prst="rect">
            <a:avLst/>
          </a:prstGeom>
          <a:noFill/>
          <a:ln/>
        </p:spPr>
        <p:txBody>
          <a:bodyPr wrap="none" lIns="0" tIns="0" rIns="0" bIns="0" rtlCol="0" anchor="t"/>
          <a:lstStyle/>
          <a:p>
            <a:pPr marL="0" indent="0">
              <a:lnSpc>
                <a:spcPts val="5700"/>
              </a:lnSpc>
              <a:buNone/>
            </a:pPr>
            <a:r>
              <a:rPr lang="en-US" sz="4550" kern="0" spc="-91" dirty="0">
                <a:solidFill>
                  <a:srgbClr val="D73AD7"/>
                </a:solidFill>
                <a:latin typeface="Source Serif Pro Semi Bold" pitchFamily="34" charset="0"/>
                <a:ea typeface="Source Serif Pro Semi Bold" pitchFamily="34" charset="-122"/>
                <a:cs typeface="Source Serif Pro Semi Bold" pitchFamily="34" charset="-120"/>
              </a:rPr>
              <a:t>Unit -4 </a:t>
            </a:r>
            <a:endParaRPr lang="en-US" sz="4550" dirty="0"/>
          </a:p>
        </p:txBody>
      </p:sp>
      <p:sp>
        <p:nvSpPr>
          <p:cNvPr id="4" name="Text 1"/>
          <p:cNvSpPr/>
          <p:nvPr/>
        </p:nvSpPr>
        <p:spPr>
          <a:xfrm>
            <a:off x="864037" y="1985843"/>
            <a:ext cx="7415927" cy="2004060"/>
          </a:xfrm>
          <a:prstGeom prst="rect">
            <a:avLst/>
          </a:prstGeom>
          <a:noFill/>
          <a:ln/>
        </p:spPr>
        <p:txBody>
          <a:bodyPr wrap="square" lIns="0" tIns="0" rIns="0" bIns="0" rtlCol="0" anchor="t"/>
          <a:lstStyle/>
          <a:p>
            <a:pPr marL="0" indent="0">
              <a:lnSpc>
                <a:spcPts val="7850"/>
              </a:lnSpc>
              <a:buNone/>
            </a:pPr>
            <a:r>
              <a:rPr lang="en-US" sz="6300" kern="0" spc="-126" dirty="0">
                <a:solidFill>
                  <a:srgbClr val="D73AD7"/>
                </a:solidFill>
                <a:latin typeface="Source Serif Pro Semi Bold" pitchFamily="34" charset="0"/>
                <a:ea typeface="Source Serif Pro Semi Bold" pitchFamily="34" charset="-122"/>
                <a:cs typeface="Source Serif Pro Semi Bold" pitchFamily="34" charset="-120"/>
              </a:rPr>
              <a:t>Effective Reading Skills</a:t>
            </a:r>
            <a:endParaRPr lang="en-US" sz="6300" dirty="0"/>
          </a:p>
        </p:txBody>
      </p:sp>
      <p:sp>
        <p:nvSpPr>
          <p:cNvPr id="5" name="Text 2"/>
          <p:cNvSpPr/>
          <p:nvPr/>
        </p:nvSpPr>
        <p:spPr>
          <a:xfrm>
            <a:off x="864037" y="4360188"/>
            <a:ext cx="7415927" cy="2177653"/>
          </a:xfrm>
          <a:prstGeom prst="rect">
            <a:avLst/>
          </a:prstGeom>
          <a:noFill/>
          <a:ln/>
        </p:spPr>
        <p:txBody>
          <a:bodyPr wrap="square" lIns="0" tIns="0" rIns="0" bIns="0" rtlCol="0" anchor="t"/>
          <a:lstStyle/>
          <a:p>
            <a:pPr marL="0" indent="0">
              <a:lnSpc>
                <a:spcPts val="3400"/>
              </a:lnSpc>
              <a:buNone/>
            </a:pPr>
            <a:r>
              <a:rPr lang="en-US" sz="2700" kern="0" spc="-55" dirty="0">
                <a:solidFill>
                  <a:srgbClr val="D73AD7"/>
                </a:solidFill>
                <a:latin typeface="Source Serif Pro Semi Bold" pitchFamily="34" charset="0"/>
                <a:ea typeface="Source Serif Pro Semi Bold" pitchFamily="34" charset="-122"/>
                <a:cs typeface="Source Serif Pro Semi Bold" pitchFamily="34" charset="-120"/>
              </a:rPr>
              <a:t>Reading comprehension is </a:t>
            </a:r>
            <a:r>
              <a:rPr lang="en-US" sz="2700" b="1" kern="0" spc="-55" dirty="0">
                <a:solidFill>
                  <a:srgbClr val="000000"/>
                </a:solidFill>
                <a:latin typeface="Source Serif Pro Semi Bold" pitchFamily="34" charset="0"/>
                <a:ea typeface="Source Serif Pro Semi Bold" pitchFamily="34" charset="-122"/>
                <a:cs typeface="Source Serif Pro Semi Bold" pitchFamily="34" charset="-120"/>
              </a:rPr>
              <a:t>the ability to understand the meaning of written text and to connect it to what you already know</a:t>
            </a:r>
            <a:r>
              <a:rPr lang="en-US" sz="2700" kern="0" spc="-55" dirty="0">
                <a:solidFill>
                  <a:srgbClr val="D73AD7"/>
                </a:solidFill>
                <a:latin typeface="Source Serif Pro Semi Bold" pitchFamily="34" charset="0"/>
                <a:ea typeface="Source Serif Pro Semi Bold" pitchFamily="34" charset="-122"/>
                <a:cs typeface="Source Serif Pro Semi Bold" pitchFamily="34" charset="-120"/>
              </a:rPr>
              <a:t>. It involves two important skills: word reading and language comprehension, which work together.</a:t>
            </a:r>
            <a:endParaRPr lang="en-US" sz="2700" dirty="0"/>
          </a:p>
        </p:txBody>
      </p:sp>
      <p:sp>
        <p:nvSpPr>
          <p:cNvPr id="6" name="Shape 3"/>
          <p:cNvSpPr/>
          <p:nvPr/>
        </p:nvSpPr>
        <p:spPr>
          <a:xfrm>
            <a:off x="864037" y="6926580"/>
            <a:ext cx="394930" cy="394930"/>
          </a:xfrm>
          <a:prstGeom prst="roundRect">
            <a:avLst>
              <a:gd name="adj" fmla="val 23151155"/>
            </a:avLst>
          </a:prstGeom>
          <a:noFill/>
          <a:ln w="7620">
            <a:solidFill>
              <a:srgbClr val="FFFFFF"/>
            </a:solidFill>
            <a:prstDash val="solid"/>
          </a:ln>
        </p:spPr>
      </p:sp>
      <p:pic>
        <p:nvPicPr>
          <p:cNvPr id="7" name="Image 1" descr="preencoded.png"/>
          <p:cNvPicPr>
            <a:picLocks noChangeAspect="1"/>
          </p:cNvPicPr>
          <p:nvPr/>
        </p:nvPicPr>
        <p:blipFill>
          <a:blip r:embed="rId4"/>
          <a:stretch>
            <a:fillRect/>
          </a:stretch>
        </p:blipFill>
        <p:spPr>
          <a:xfrm>
            <a:off x="871657" y="6934200"/>
            <a:ext cx="379690" cy="379690"/>
          </a:xfrm>
          <a:prstGeom prst="rect">
            <a:avLst/>
          </a:prstGeom>
        </p:spPr>
      </p:pic>
      <p:sp>
        <p:nvSpPr>
          <p:cNvPr id="8" name="Text 4"/>
          <p:cNvSpPr/>
          <p:nvPr/>
        </p:nvSpPr>
        <p:spPr>
          <a:xfrm>
            <a:off x="1382316" y="6908125"/>
            <a:ext cx="2418993" cy="431959"/>
          </a:xfrm>
          <a:prstGeom prst="rect">
            <a:avLst/>
          </a:prstGeom>
          <a:noFill/>
          <a:ln/>
        </p:spPr>
        <p:txBody>
          <a:bodyPr wrap="none" lIns="0" tIns="0" rIns="0" bIns="0" rtlCol="0" anchor="t"/>
          <a:lstStyle/>
          <a:p>
            <a:pPr marL="0" indent="0" algn="l">
              <a:lnSpc>
                <a:spcPts val="3400"/>
              </a:lnSpc>
              <a:buNone/>
            </a:pPr>
            <a:r>
              <a:rPr lang="en-US" sz="2400" b="1" kern="0" spc="-39" dirty="0">
                <a:solidFill>
                  <a:srgbClr val="272525"/>
                </a:solidFill>
                <a:latin typeface="Source Sans Pro Bold" pitchFamily="34" charset="0"/>
                <a:ea typeface="Source Sans Pro Bold" pitchFamily="34" charset="-122"/>
                <a:cs typeface="Source Sans Pro Bold" pitchFamily="34" charset="-120"/>
              </a:rPr>
              <a:t>by Madhuri Mishra</a:t>
            </a:r>
            <a:endParaRPr lang="en-US" sz="2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C797517-4C29-A61E-4DE5-8D82D3699124}"/>
              </a:ext>
            </a:extLst>
          </p:cNvPr>
          <p:cNvSpPr txBox="1"/>
          <p:nvPr/>
        </p:nvSpPr>
        <p:spPr>
          <a:xfrm>
            <a:off x="390293" y="478139"/>
            <a:ext cx="12980019" cy="6924973"/>
          </a:xfrm>
          <a:prstGeom prst="rect">
            <a:avLst/>
          </a:prstGeom>
          <a:noFill/>
        </p:spPr>
        <p:txBody>
          <a:bodyPr wrap="square">
            <a:spAutoFit/>
          </a:bodyPr>
          <a:lstStyle/>
          <a:p>
            <a:pPr>
              <a:buNone/>
            </a:pPr>
            <a:r>
              <a:rPr lang="en-US" sz="3600" b="1" dirty="0">
                <a:highlight>
                  <a:srgbClr val="FFFF00"/>
                </a:highlight>
              </a:rPr>
              <a:t>4. Lack of Background Knowledge</a:t>
            </a:r>
          </a:p>
          <a:p>
            <a:pPr>
              <a:buFont typeface="Arial" panose="020B0604020202020204" pitchFamily="34" charset="0"/>
              <a:buChar char="•"/>
            </a:pPr>
            <a:r>
              <a:rPr lang="en-US" sz="2400" b="1" dirty="0"/>
              <a:t>Barrier:</a:t>
            </a:r>
            <a:r>
              <a:rPr lang="en-US" sz="2400" dirty="0"/>
              <a:t> If a reader does not have prior knowledge about the topic, understanding becomes difficult.</a:t>
            </a:r>
          </a:p>
          <a:p>
            <a:pPr>
              <a:buFont typeface="Arial" panose="020B0604020202020204" pitchFamily="34" charset="0"/>
              <a:buChar char="•"/>
            </a:pPr>
            <a:endParaRPr lang="en-US" sz="2400" dirty="0"/>
          </a:p>
          <a:p>
            <a:pPr>
              <a:buFont typeface="Arial" panose="020B0604020202020204" pitchFamily="34" charset="0"/>
              <a:buChar char="•"/>
            </a:pPr>
            <a:r>
              <a:rPr lang="en-US" sz="2400" b="1" dirty="0"/>
              <a:t>How to Overcome:</a:t>
            </a:r>
            <a:r>
              <a:rPr lang="en-US" sz="2400" dirty="0"/>
              <a:t> Read related material beforehand, watch videos, or do preliminary research to gain context.</a:t>
            </a:r>
          </a:p>
          <a:p>
            <a:pPr>
              <a:buNone/>
            </a:pPr>
            <a:endParaRPr lang="en-US" sz="2400" dirty="0"/>
          </a:p>
          <a:p>
            <a:pPr>
              <a:buNone/>
            </a:pPr>
            <a:r>
              <a:rPr lang="en-US" sz="3600" b="1" dirty="0">
                <a:highlight>
                  <a:srgbClr val="FFFF00"/>
                </a:highlight>
              </a:rPr>
              <a:t>5. Poor Reading Habits</a:t>
            </a:r>
          </a:p>
          <a:p>
            <a:pPr>
              <a:buFont typeface="Arial" panose="020B0604020202020204" pitchFamily="34" charset="0"/>
              <a:buChar char="•"/>
            </a:pPr>
            <a:r>
              <a:rPr lang="en-US" sz="2400" b="1" dirty="0"/>
              <a:t>Barrier:</a:t>
            </a:r>
            <a:r>
              <a:rPr lang="en-US" sz="2400" dirty="0"/>
              <a:t> Passive reading, subvocalization (reading aloud in mind), or reading without purpose can hinder comprehension.</a:t>
            </a:r>
          </a:p>
          <a:p>
            <a:pPr>
              <a:buFont typeface="Arial" panose="020B0604020202020204" pitchFamily="34" charset="0"/>
              <a:buChar char="•"/>
            </a:pPr>
            <a:endParaRPr lang="en-US" sz="2400" dirty="0"/>
          </a:p>
          <a:p>
            <a:pPr>
              <a:buFont typeface="Arial" panose="020B0604020202020204" pitchFamily="34" charset="0"/>
              <a:buChar char="•"/>
            </a:pPr>
            <a:r>
              <a:rPr lang="en-US" sz="2400" b="1" dirty="0"/>
              <a:t>How to Overcome:</a:t>
            </a:r>
            <a:r>
              <a:rPr lang="en-US" sz="2400" dirty="0"/>
              <a:t> Develop </a:t>
            </a:r>
            <a:r>
              <a:rPr lang="en-US" sz="2400" b="1" dirty="0"/>
              <a:t>active reading habits</a:t>
            </a:r>
            <a:r>
              <a:rPr lang="en-US" sz="2400" dirty="0"/>
              <a:t> such as highlighting, note-taking, and questioning the text.</a:t>
            </a:r>
          </a:p>
          <a:p>
            <a:pPr>
              <a:buNone/>
            </a:pPr>
            <a:endParaRPr lang="en-US" sz="2400" dirty="0"/>
          </a:p>
          <a:p>
            <a:pPr>
              <a:buNone/>
            </a:pPr>
            <a:r>
              <a:rPr lang="en-US" sz="3600" b="1" dirty="0">
                <a:highlight>
                  <a:srgbClr val="FFFF00"/>
                </a:highlight>
              </a:rPr>
              <a:t>6. Physical Factors</a:t>
            </a:r>
          </a:p>
          <a:p>
            <a:pPr>
              <a:buFont typeface="Arial" panose="020B0604020202020204" pitchFamily="34" charset="0"/>
              <a:buChar char="•"/>
            </a:pPr>
            <a:r>
              <a:rPr lang="en-US" sz="2400" b="1" dirty="0"/>
              <a:t>Barrier:</a:t>
            </a:r>
            <a:r>
              <a:rPr lang="en-US" sz="2400" dirty="0"/>
              <a:t> Poor lighting, eye strain, fatigue, or improper posture can affect reading efficiency.</a:t>
            </a:r>
          </a:p>
          <a:p>
            <a:pPr>
              <a:buFont typeface="Arial" panose="020B0604020202020204" pitchFamily="34" charset="0"/>
              <a:buChar char="•"/>
            </a:pPr>
            <a:r>
              <a:rPr lang="en-US" sz="2400" b="1" dirty="0"/>
              <a:t>How to Overcome:</a:t>
            </a:r>
            <a:r>
              <a:rPr lang="en-US" sz="2400" dirty="0"/>
              <a:t> Ensure proper </a:t>
            </a:r>
            <a:r>
              <a:rPr lang="en-US" sz="2400" b="1" dirty="0"/>
              <a:t>lighting</a:t>
            </a:r>
            <a:r>
              <a:rPr lang="en-US" sz="2400" dirty="0"/>
              <a:t>, take regular breaks, maintain good posture, and get regular eye check-ups if necessary.</a:t>
            </a:r>
          </a:p>
        </p:txBody>
      </p:sp>
    </p:spTree>
    <p:extLst>
      <p:ext uri="{BB962C8B-B14F-4D97-AF65-F5344CB8AC3E}">
        <p14:creationId xmlns:p14="http://schemas.microsoft.com/office/powerpoint/2010/main" val="23562638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B494AC-1F82-29F8-3309-755B87E25AA8}"/>
              </a:ext>
            </a:extLst>
          </p:cNvPr>
          <p:cNvSpPr txBox="1"/>
          <p:nvPr/>
        </p:nvSpPr>
        <p:spPr>
          <a:xfrm>
            <a:off x="1393902" y="836979"/>
            <a:ext cx="11742235" cy="5570756"/>
          </a:xfrm>
          <a:prstGeom prst="rect">
            <a:avLst/>
          </a:prstGeom>
          <a:noFill/>
        </p:spPr>
        <p:txBody>
          <a:bodyPr wrap="square">
            <a:spAutoFit/>
          </a:bodyPr>
          <a:lstStyle/>
          <a:p>
            <a:pPr>
              <a:buNone/>
            </a:pPr>
            <a:r>
              <a:rPr lang="en-US" sz="4000" b="1" dirty="0">
                <a:highlight>
                  <a:srgbClr val="FFFF00"/>
                </a:highlight>
              </a:rPr>
              <a:t>7. Psychological Barriers</a:t>
            </a:r>
          </a:p>
          <a:p>
            <a:pPr>
              <a:buFont typeface="Arial" panose="020B0604020202020204" pitchFamily="34" charset="0"/>
              <a:buChar char="•"/>
            </a:pPr>
            <a:r>
              <a:rPr lang="en-US" sz="2800" b="1" dirty="0"/>
              <a:t>Barrier:</a:t>
            </a:r>
            <a:r>
              <a:rPr lang="en-US" sz="2800" dirty="0"/>
              <a:t> Anxiety, lack of motivation, or negative mindset can block comprehension.</a:t>
            </a:r>
          </a:p>
          <a:p>
            <a:pPr>
              <a:buFont typeface="Arial" panose="020B0604020202020204" pitchFamily="34" charset="0"/>
              <a:buChar char="•"/>
            </a:pPr>
            <a:r>
              <a:rPr lang="en-US" sz="2800" b="1" dirty="0"/>
              <a:t>How to Overcome:</a:t>
            </a:r>
            <a:r>
              <a:rPr lang="en-US" sz="2800" dirty="0"/>
              <a:t> Set clear reading goals, take small steps, reward yourself for progress, and maintain a positive attitude.</a:t>
            </a:r>
          </a:p>
          <a:p>
            <a:pPr>
              <a:buNone/>
            </a:pPr>
            <a:br>
              <a:rPr lang="en-US" sz="2800" dirty="0"/>
            </a:br>
            <a:endParaRPr lang="en-US" sz="2800" dirty="0">
              <a:highlight>
                <a:srgbClr val="FFFF00"/>
              </a:highlight>
            </a:endParaRPr>
          </a:p>
          <a:p>
            <a:pPr>
              <a:buNone/>
            </a:pPr>
            <a:r>
              <a:rPr lang="en-US" sz="3600" b="1" dirty="0">
                <a:highlight>
                  <a:srgbClr val="FFFF00"/>
                </a:highlight>
              </a:rPr>
              <a:t>8. Complex or Dense Texts</a:t>
            </a:r>
          </a:p>
          <a:p>
            <a:pPr>
              <a:buFont typeface="Arial" panose="020B0604020202020204" pitchFamily="34" charset="0"/>
              <a:buChar char="•"/>
            </a:pPr>
            <a:r>
              <a:rPr lang="en-US" sz="2800" b="1" dirty="0"/>
              <a:t>Barrier:</a:t>
            </a:r>
            <a:r>
              <a:rPr lang="en-US" sz="2800" dirty="0"/>
              <a:t> Difficult vocabulary, long sentences, or complex ideas can overwhelm the reader.</a:t>
            </a:r>
          </a:p>
          <a:p>
            <a:pPr>
              <a:buFont typeface="Arial" panose="020B0604020202020204" pitchFamily="34" charset="0"/>
              <a:buChar char="•"/>
            </a:pPr>
            <a:r>
              <a:rPr lang="en-US" sz="2800" b="1" dirty="0"/>
              <a:t>How to Overcome:</a:t>
            </a:r>
            <a:r>
              <a:rPr lang="en-US" sz="2800" dirty="0"/>
              <a:t> Break the text into smaller parts, summarize each section, and reread difficult passages. Use dictionaries or study guides for support.</a:t>
            </a:r>
          </a:p>
        </p:txBody>
      </p:sp>
    </p:spTree>
    <p:extLst>
      <p:ext uri="{BB962C8B-B14F-4D97-AF65-F5344CB8AC3E}">
        <p14:creationId xmlns:p14="http://schemas.microsoft.com/office/powerpoint/2010/main" val="27423740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6447DC-91D6-CA06-6987-3275DF7878E8}"/>
              </a:ext>
            </a:extLst>
          </p:cNvPr>
          <p:cNvSpPr txBox="1"/>
          <p:nvPr/>
        </p:nvSpPr>
        <p:spPr>
          <a:xfrm>
            <a:off x="880945" y="1359548"/>
            <a:ext cx="9567747" cy="3539430"/>
          </a:xfrm>
          <a:prstGeom prst="rect">
            <a:avLst/>
          </a:prstGeom>
          <a:noFill/>
        </p:spPr>
        <p:txBody>
          <a:bodyPr wrap="square">
            <a:spAutoFit/>
          </a:bodyPr>
          <a:lstStyle/>
          <a:p>
            <a:pPr>
              <a:buNone/>
            </a:pPr>
            <a:r>
              <a:rPr lang="en-US" sz="2800" b="1" dirty="0"/>
              <a:t>Summary</a:t>
            </a:r>
          </a:p>
          <a:p>
            <a:pPr>
              <a:buNone/>
            </a:pPr>
            <a:endParaRPr lang="en-US" sz="2800" dirty="0"/>
          </a:p>
          <a:p>
            <a:pPr>
              <a:buFont typeface="Arial" panose="020B0604020202020204" pitchFamily="34" charset="0"/>
              <a:buChar char="•"/>
            </a:pPr>
            <a:r>
              <a:rPr lang="en-US" sz="2800" dirty="0"/>
              <a:t>Maintain </a:t>
            </a:r>
            <a:r>
              <a:rPr lang="en-US" sz="2800" b="1" dirty="0"/>
              <a:t>concentration and focus</a:t>
            </a:r>
            <a:r>
              <a:rPr lang="en-US" sz="2800" dirty="0"/>
              <a:t>.</a:t>
            </a:r>
          </a:p>
          <a:p>
            <a:pPr>
              <a:buFont typeface="Arial" panose="020B0604020202020204" pitchFamily="34" charset="0"/>
              <a:buChar char="•"/>
            </a:pPr>
            <a:r>
              <a:rPr lang="en-US" sz="2800" dirty="0"/>
              <a:t>Improve </a:t>
            </a:r>
            <a:r>
              <a:rPr lang="en-US" sz="2800" b="1" dirty="0"/>
              <a:t>vocabulary and background knowledge</a:t>
            </a:r>
            <a:r>
              <a:rPr lang="en-US" sz="2800" dirty="0"/>
              <a:t>.</a:t>
            </a:r>
          </a:p>
          <a:p>
            <a:pPr>
              <a:buFont typeface="Arial" panose="020B0604020202020204" pitchFamily="34" charset="0"/>
              <a:buChar char="•"/>
            </a:pPr>
            <a:r>
              <a:rPr lang="en-US" sz="2800" dirty="0"/>
              <a:t>Use </a:t>
            </a:r>
            <a:r>
              <a:rPr lang="en-US" sz="2800" b="1" dirty="0"/>
              <a:t>active reading techniques</a:t>
            </a:r>
            <a:r>
              <a:rPr lang="en-US" sz="2800" dirty="0"/>
              <a:t> like note-taking and questioning.</a:t>
            </a:r>
          </a:p>
          <a:p>
            <a:pPr>
              <a:buFont typeface="Arial" panose="020B0604020202020204" pitchFamily="34" charset="0"/>
              <a:buChar char="•"/>
            </a:pPr>
            <a:r>
              <a:rPr lang="en-US" sz="2800" dirty="0"/>
              <a:t>Ensure </a:t>
            </a:r>
            <a:r>
              <a:rPr lang="en-US" sz="2800" b="1" dirty="0"/>
              <a:t>physical comfort</a:t>
            </a:r>
            <a:r>
              <a:rPr lang="en-US" sz="2800" dirty="0"/>
              <a:t> and proper reading environment.</a:t>
            </a:r>
          </a:p>
          <a:p>
            <a:pPr>
              <a:buFont typeface="Arial" panose="020B0604020202020204" pitchFamily="34" charset="0"/>
              <a:buChar char="•"/>
            </a:pPr>
            <a:r>
              <a:rPr lang="en-US" sz="2800" dirty="0"/>
              <a:t>Stay </a:t>
            </a:r>
            <a:r>
              <a:rPr lang="en-US" sz="2800" b="1" dirty="0"/>
              <a:t>motivated and positive</a:t>
            </a:r>
            <a:r>
              <a:rPr lang="en-US" sz="2800" dirty="0"/>
              <a:t>, and gradually practice difficult texts.</a:t>
            </a:r>
          </a:p>
        </p:txBody>
      </p:sp>
    </p:spTree>
    <p:extLst>
      <p:ext uri="{BB962C8B-B14F-4D97-AF65-F5344CB8AC3E}">
        <p14:creationId xmlns:p14="http://schemas.microsoft.com/office/powerpoint/2010/main" val="17783803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28843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3613785"/>
            <a:ext cx="7415927" cy="1002030"/>
          </a:xfrm>
          <a:prstGeom prst="rect">
            <a:avLst/>
          </a:prstGeom>
          <a:noFill/>
          <a:ln/>
        </p:spPr>
        <p:txBody>
          <a:bodyPr wrap="none" lIns="0" tIns="0" rIns="0" bIns="0" rtlCol="0" anchor="t"/>
          <a:lstStyle/>
          <a:p>
            <a:pPr marL="0" indent="0">
              <a:lnSpc>
                <a:spcPts val="7850"/>
              </a:lnSpc>
              <a:buNone/>
            </a:pPr>
            <a:r>
              <a:rPr lang="en-US" sz="6300" kern="0" spc="-126" dirty="0">
                <a:solidFill>
                  <a:srgbClr val="D73AD7"/>
                </a:solidFill>
                <a:latin typeface="Source Serif Pro Semi Bold" pitchFamily="34" charset="0"/>
                <a:ea typeface="Source Serif Pro Semi Bold" pitchFamily="34" charset="-122"/>
                <a:cs typeface="Source Serif Pro Semi Bold" pitchFamily="34" charset="-120"/>
              </a:rPr>
              <a:t>thank you </a:t>
            </a:r>
            <a:endParaRPr lang="en-US" sz="63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3" name="Image 1" descr="preencoded.png"/>
          <p:cNvPicPr>
            <a:picLocks noChangeAspect="1"/>
          </p:cNvPicPr>
          <p:nvPr/>
        </p:nvPicPr>
        <p:blipFill>
          <a:blip r:embed="rId3"/>
          <a:stretch>
            <a:fillRect/>
          </a:stretch>
        </p:blipFill>
        <p:spPr>
          <a:xfrm>
            <a:off x="8694712" y="235728"/>
            <a:ext cx="4925139" cy="3562588"/>
          </a:xfrm>
          <a:prstGeom prst="rect">
            <a:avLst/>
          </a:prstGeom>
        </p:spPr>
      </p:pic>
      <p:sp>
        <p:nvSpPr>
          <p:cNvPr id="4" name="Text 0"/>
          <p:cNvSpPr/>
          <p:nvPr/>
        </p:nvSpPr>
        <p:spPr>
          <a:xfrm>
            <a:off x="696246" y="255270"/>
            <a:ext cx="7573089" cy="1320403"/>
          </a:xfrm>
          <a:prstGeom prst="rect">
            <a:avLst/>
          </a:prstGeom>
          <a:noFill/>
          <a:ln/>
        </p:spPr>
        <p:txBody>
          <a:bodyPr wrap="square" lIns="0" tIns="0" rIns="0" bIns="0" rtlCol="0" anchor="t"/>
          <a:lstStyle/>
          <a:p>
            <a:pPr>
              <a:lnSpc>
                <a:spcPts val="5150"/>
              </a:lnSpc>
            </a:pPr>
            <a:r>
              <a:rPr lang="en-US" sz="6000" kern="0" spc="-83" dirty="0">
                <a:solidFill>
                  <a:srgbClr val="D73AD7"/>
                </a:solidFill>
                <a:latin typeface="Source Serif Pro Semi Bold" pitchFamily="34" charset="0"/>
                <a:ea typeface="Source Serif Pro Semi Bold" pitchFamily="34" charset="-122"/>
                <a:cs typeface="Source Serif Pro Semi Bold" pitchFamily="34" charset="-120"/>
              </a:rPr>
              <a:t>What Comprehensions Reading?</a:t>
            </a:r>
            <a:endParaRPr lang="en-US" sz="6000" dirty="0"/>
          </a:p>
        </p:txBody>
      </p:sp>
      <p:sp>
        <p:nvSpPr>
          <p:cNvPr id="5" name="Shape 1"/>
          <p:cNvSpPr/>
          <p:nvPr/>
        </p:nvSpPr>
        <p:spPr>
          <a:xfrm>
            <a:off x="360078" y="2034021"/>
            <a:ext cx="504944" cy="504944"/>
          </a:xfrm>
          <a:prstGeom prst="roundRect">
            <a:avLst>
              <a:gd name="adj" fmla="val 18669"/>
            </a:avLst>
          </a:prstGeom>
          <a:solidFill>
            <a:srgbClr val="F4D4F7"/>
          </a:solidFill>
          <a:ln w="7620">
            <a:solidFill>
              <a:srgbClr val="DABADD"/>
            </a:solidFill>
            <a:prstDash val="solid"/>
          </a:ln>
        </p:spPr>
      </p:sp>
      <p:sp>
        <p:nvSpPr>
          <p:cNvPr id="6" name="Text 2"/>
          <p:cNvSpPr/>
          <p:nvPr/>
        </p:nvSpPr>
        <p:spPr>
          <a:xfrm>
            <a:off x="533314" y="2274063"/>
            <a:ext cx="158472" cy="316825"/>
          </a:xfrm>
          <a:prstGeom prst="rect">
            <a:avLst/>
          </a:prstGeom>
          <a:noFill/>
          <a:ln/>
        </p:spPr>
        <p:txBody>
          <a:bodyPr wrap="none" lIns="0" tIns="0" rIns="0" bIns="0" rtlCol="0" anchor="t"/>
          <a:lstStyle/>
          <a:p>
            <a:pPr marL="0" indent="0">
              <a:lnSpc>
                <a:spcPts val="2450"/>
              </a:lnSpc>
              <a:buNone/>
            </a:pPr>
            <a:r>
              <a:rPr lang="en-US" sz="5400" kern="0" spc="-50" dirty="0">
                <a:solidFill>
                  <a:srgbClr val="272525"/>
                </a:solidFill>
                <a:latin typeface="Source Serif Pro Semi Bold" pitchFamily="34" charset="0"/>
                <a:ea typeface="Source Serif Pro Semi Bold" pitchFamily="34" charset="-122"/>
                <a:cs typeface="Source Serif Pro Semi Bold" pitchFamily="34" charset="-120"/>
              </a:rPr>
              <a:t>1</a:t>
            </a:r>
            <a:endParaRPr lang="en-US" sz="5400" dirty="0"/>
          </a:p>
        </p:txBody>
      </p:sp>
      <p:sp>
        <p:nvSpPr>
          <p:cNvPr id="7" name="Text 3"/>
          <p:cNvSpPr/>
          <p:nvPr/>
        </p:nvSpPr>
        <p:spPr>
          <a:xfrm>
            <a:off x="1290399" y="2286493"/>
            <a:ext cx="2640449" cy="330041"/>
          </a:xfrm>
          <a:prstGeom prst="rect">
            <a:avLst/>
          </a:prstGeom>
          <a:noFill/>
          <a:ln/>
        </p:spPr>
        <p:txBody>
          <a:bodyPr wrap="none" lIns="0" tIns="0" rIns="0" bIns="0" rtlCol="0" anchor="t"/>
          <a:lstStyle/>
          <a:p>
            <a:pPr marL="0" indent="0">
              <a:lnSpc>
                <a:spcPts val="2550"/>
              </a:lnSpc>
              <a:buNone/>
            </a:pPr>
            <a:r>
              <a:rPr lang="en-US" sz="4800" kern="0" spc="-42"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Understanding</a:t>
            </a:r>
            <a:endParaRPr lang="en-US" sz="4800" dirty="0">
              <a:highlight>
                <a:srgbClr val="FFFF00"/>
              </a:highlight>
            </a:endParaRPr>
          </a:p>
        </p:txBody>
      </p:sp>
      <p:sp>
        <p:nvSpPr>
          <p:cNvPr id="8" name="Text 4"/>
          <p:cNvSpPr/>
          <p:nvPr/>
        </p:nvSpPr>
        <p:spPr>
          <a:xfrm>
            <a:off x="774084" y="2842322"/>
            <a:ext cx="8180345" cy="359092"/>
          </a:xfrm>
          <a:prstGeom prst="rect">
            <a:avLst/>
          </a:prstGeom>
          <a:noFill/>
          <a:ln/>
        </p:spPr>
        <p:txBody>
          <a:bodyPr wrap="none" lIns="0" tIns="0" rIns="0" bIns="0" rtlCol="0" anchor="t"/>
          <a:lstStyle/>
          <a:p>
            <a:pPr marL="0" indent="0">
              <a:lnSpc>
                <a:spcPts val="2800"/>
              </a:lnSpc>
              <a:buNone/>
            </a:pPr>
            <a:r>
              <a:rPr lang="en-US" sz="4000" kern="0" spc="-35" dirty="0">
                <a:solidFill>
                  <a:srgbClr val="272525"/>
                </a:solidFill>
                <a:latin typeface="Source Sans Pro" pitchFamily="34" charset="0"/>
                <a:ea typeface="Source Sans Pro" pitchFamily="34" charset="-122"/>
                <a:cs typeface="Source Sans Pro" pitchFamily="34" charset="-120"/>
              </a:rPr>
              <a:t>The ability to grasp the meaning </a:t>
            </a:r>
          </a:p>
          <a:p>
            <a:pPr marL="0" indent="0">
              <a:lnSpc>
                <a:spcPts val="2800"/>
              </a:lnSpc>
              <a:buNone/>
            </a:pPr>
            <a:r>
              <a:rPr lang="en-US" sz="4000" kern="0" spc="-35" dirty="0">
                <a:solidFill>
                  <a:srgbClr val="272525"/>
                </a:solidFill>
                <a:latin typeface="Source Sans Pro" pitchFamily="34" charset="0"/>
                <a:ea typeface="Source Sans Pro" pitchFamily="34" charset="-122"/>
                <a:cs typeface="Source Sans Pro" pitchFamily="34" charset="-120"/>
              </a:rPr>
              <a:t>of written text.</a:t>
            </a:r>
            <a:endParaRPr lang="en-US" sz="4000" dirty="0"/>
          </a:p>
        </p:txBody>
      </p:sp>
      <p:sp>
        <p:nvSpPr>
          <p:cNvPr id="9" name="Shape 5"/>
          <p:cNvSpPr/>
          <p:nvPr/>
        </p:nvSpPr>
        <p:spPr>
          <a:xfrm>
            <a:off x="785455" y="4007287"/>
            <a:ext cx="504944" cy="504944"/>
          </a:xfrm>
          <a:prstGeom prst="roundRect">
            <a:avLst>
              <a:gd name="adj" fmla="val 18669"/>
            </a:avLst>
          </a:prstGeom>
          <a:solidFill>
            <a:srgbClr val="F4D4F7"/>
          </a:solidFill>
          <a:ln w="7620">
            <a:solidFill>
              <a:srgbClr val="DABADD"/>
            </a:solidFill>
            <a:prstDash val="solid"/>
          </a:ln>
        </p:spPr>
      </p:sp>
      <p:sp>
        <p:nvSpPr>
          <p:cNvPr id="10" name="Text 6"/>
          <p:cNvSpPr/>
          <p:nvPr/>
        </p:nvSpPr>
        <p:spPr>
          <a:xfrm>
            <a:off x="958691" y="4101346"/>
            <a:ext cx="158472" cy="316825"/>
          </a:xfrm>
          <a:prstGeom prst="rect">
            <a:avLst/>
          </a:prstGeom>
          <a:noFill/>
          <a:ln/>
        </p:spPr>
        <p:txBody>
          <a:bodyPr wrap="none" lIns="0" tIns="0" rIns="0" bIns="0" rtlCol="0" anchor="t"/>
          <a:lstStyle/>
          <a:p>
            <a:pPr marL="0" indent="0">
              <a:lnSpc>
                <a:spcPts val="2450"/>
              </a:lnSpc>
              <a:buNone/>
            </a:pPr>
            <a:r>
              <a:rPr lang="en-US" sz="5400" kern="0" spc="-50" dirty="0">
                <a:solidFill>
                  <a:srgbClr val="272525"/>
                </a:solidFill>
                <a:latin typeface="Source Serif Pro Semi Bold" pitchFamily="34" charset="0"/>
                <a:ea typeface="Source Serif Pro Semi Bold" pitchFamily="34" charset="-122"/>
                <a:cs typeface="Source Serif Pro Semi Bold" pitchFamily="34" charset="-120"/>
              </a:rPr>
              <a:t>2</a:t>
            </a:r>
            <a:endParaRPr lang="en-US" sz="5400" dirty="0"/>
          </a:p>
        </p:txBody>
      </p:sp>
      <p:sp>
        <p:nvSpPr>
          <p:cNvPr id="11" name="Text 7"/>
          <p:cNvSpPr/>
          <p:nvPr/>
        </p:nvSpPr>
        <p:spPr>
          <a:xfrm>
            <a:off x="1514832" y="4007287"/>
            <a:ext cx="2640449" cy="330041"/>
          </a:xfrm>
          <a:prstGeom prst="rect">
            <a:avLst/>
          </a:prstGeom>
          <a:noFill/>
          <a:ln/>
        </p:spPr>
        <p:txBody>
          <a:bodyPr wrap="none" lIns="0" tIns="0" rIns="0" bIns="0" rtlCol="0" anchor="t"/>
          <a:lstStyle/>
          <a:p>
            <a:pPr marL="0" indent="0">
              <a:lnSpc>
                <a:spcPts val="2550"/>
              </a:lnSpc>
              <a:buNone/>
            </a:pPr>
            <a:r>
              <a:rPr lang="en-US" sz="4800" kern="0" spc="-42"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Retention</a:t>
            </a:r>
            <a:endParaRPr lang="en-US" sz="4800" dirty="0">
              <a:highlight>
                <a:srgbClr val="FFFF00"/>
              </a:highlight>
            </a:endParaRPr>
          </a:p>
        </p:txBody>
      </p:sp>
      <p:sp>
        <p:nvSpPr>
          <p:cNvPr id="12" name="Text 8"/>
          <p:cNvSpPr/>
          <p:nvPr/>
        </p:nvSpPr>
        <p:spPr>
          <a:xfrm>
            <a:off x="1514832" y="4471988"/>
            <a:ext cx="6843713" cy="359092"/>
          </a:xfrm>
          <a:prstGeom prst="rect">
            <a:avLst/>
          </a:prstGeom>
          <a:noFill/>
          <a:ln/>
        </p:spPr>
        <p:txBody>
          <a:bodyPr wrap="none" lIns="0" tIns="0" rIns="0" bIns="0" rtlCol="0" anchor="t"/>
          <a:lstStyle/>
          <a:p>
            <a:pPr marL="0" indent="0">
              <a:lnSpc>
                <a:spcPts val="2800"/>
              </a:lnSpc>
              <a:buNone/>
            </a:pPr>
            <a:r>
              <a:rPr lang="en-US" sz="4000" kern="0" spc="-35" dirty="0">
                <a:solidFill>
                  <a:srgbClr val="272525"/>
                </a:solidFill>
                <a:latin typeface="Source Sans Pro" pitchFamily="34" charset="0"/>
                <a:ea typeface="Source Sans Pro" pitchFamily="34" charset="-122"/>
                <a:cs typeface="Source Sans Pro" pitchFamily="34" charset="-120"/>
              </a:rPr>
              <a:t>Remembering the information you've read.</a:t>
            </a:r>
            <a:endParaRPr lang="en-US" sz="4000" dirty="0"/>
          </a:p>
        </p:txBody>
      </p:sp>
      <p:sp>
        <p:nvSpPr>
          <p:cNvPr id="13" name="Shape 9"/>
          <p:cNvSpPr/>
          <p:nvPr/>
        </p:nvSpPr>
        <p:spPr>
          <a:xfrm>
            <a:off x="785455" y="5307925"/>
            <a:ext cx="504944" cy="504944"/>
          </a:xfrm>
          <a:prstGeom prst="roundRect">
            <a:avLst>
              <a:gd name="adj" fmla="val 18669"/>
            </a:avLst>
          </a:prstGeom>
          <a:solidFill>
            <a:srgbClr val="F4D4F7"/>
          </a:solidFill>
          <a:ln w="7620">
            <a:solidFill>
              <a:srgbClr val="DABADD"/>
            </a:solidFill>
            <a:prstDash val="solid"/>
          </a:ln>
        </p:spPr>
      </p:sp>
      <p:sp>
        <p:nvSpPr>
          <p:cNvPr id="14" name="Text 10"/>
          <p:cNvSpPr/>
          <p:nvPr/>
        </p:nvSpPr>
        <p:spPr>
          <a:xfrm>
            <a:off x="958691" y="5401985"/>
            <a:ext cx="158472" cy="316825"/>
          </a:xfrm>
          <a:prstGeom prst="rect">
            <a:avLst/>
          </a:prstGeom>
          <a:noFill/>
          <a:ln/>
        </p:spPr>
        <p:txBody>
          <a:bodyPr wrap="none" lIns="0" tIns="0" rIns="0" bIns="0" rtlCol="0" anchor="t"/>
          <a:lstStyle/>
          <a:p>
            <a:pPr marL="0" indent="0">
              <a:lnSpc>
                <a:spcPts val="2450"/>
              </a:lnSpc>
              <a:buNone/>
            </a:pPr>
            <a:r>
              <a:rPr lang="en-US" sz="5400" kern="0" spc="-50" dirty="0">
                <a:solidFill>
                  <a:srgbClr val="272525"/>
                </a:solidFill>
                <a:latin typeface="Source Serif Pro Semi Bold" pitchFamily="34" charset="0"/>
                <a:ea typeface="Source Serif Pro Semi Bold" pitchFamily="34" charset="-122"/>
                <a:cs typeface="Source Serif Pro Semi Bold" pitchFamily="34" charset="-120"/>
              </a:rPr>
              <a:t>3</a:t>
            </a:r>
            <a:endParaRPr lang="en-US" sz="5400" dirty="0"/>
          </a:p>
        </p:txBody>
      </p:sp>
      <p:sp>
        <p:nvSpPr>
          <p:cNvPr id="15" name="Text 11"/>
          <p:cNvSpPr/>
          <p:nvPr/>
        </p:nvSpPr>
        <p:spPr>
          <a:xfrm>
            <a:off x="1514832" y="5307925"/>
            <a:ext cx="2640449" cy="330041"/>
          </a:xfrm>
          <a:prstGeom prst="rect">
            <a:avLst/>
          </a:prstGeom>
          <a:noFill/>
          <a:ln/>
        </p:spPr>
        <p:txBody>
          <a:bodyPr wrap="none" lIns="0" tIns="0" rIns="0" bIns="0" rtlCol="0" anchor="t"/>
          <a:lstStyle/>
          <a:p>
            <a:pPr marL="0" indent="0">
              <a:lnSpc>
                <a:spcPts val="2550"/>
              </a:lnSpc>
              <a:buNone/>
            </a:pPr>
            <a:r>
              <a:rPr lang="en-US" sz="4800" kern="0" spc="-42"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Interpretation</a:t>
            </a:r>
          </a:p>
          <a:p>
            <a:pPr marL="0" indent="0">
              <a:lnSpc>
                <a:spcPts val="2550"/>
              </a:lnSpc>
              <a:buNone/>
            </a:pPr>
            <a:endParaRPr lang="en-US" sz="4800" kern="0" spc="-42" dirty="0">
              <a:solidFill>
                <a:srgbClr val="272525"/>
              </a:solidFill>
              <a:highlight>
                <a:srgbClr val="FFFF00"/>
              </a:highlight>
              <a:latin typeface="Source Serif Pro Semi Bold" pitchFamily="34" charset="0"/>
              <a:ea typeface="Source Serif Pro Semi Bold" pitchFamily="34" charset="-122"/>
            </a:endParaRPr>
          </a:p>
          <a:p>
            <a:pPr marL="0" indent="0">
              <a:lnSpc>
                <a:spcPts val="2550"/>
              </a:lnSpc>
              <a:buNone/>
            </a:pPr>
            <a:endParaRPr lang="en-US" sz="4800" dirty="0">
              <a:highlight>
                <a:srgbClr val="FFFF00"/>
              </a:highlight>
            </a:endParaRPr>
          </a:p>
        </p:txBody>
      </p:sp>
      <p:sp>
        <p:nvSpPr>
          <p:cNvPr id="16" name="Text 12"/>
          <p:cNvSpPr/>
          <p:nvPr/>
        </p:nvSpPr>
        <p:spPr>
          <a:xfrm>
            <a:off x="1514832" y="5772626"/>
            <a:ext cx="7439597" cy="359092"/>
          </a:xfrm>
          <a:prstGeom prst="rect">
            <a:avLst/>
          </a:prstGeom>
          <a:noFill/>
          <a:ln/>
        </p:spPr>
        <p:txBody>
          <a:bodyPr wrap="none" lIns="0" tIns="0" rIns="0" bIns="0" rtlCol="0" anchor="t"/>
          <a:lstStyle/>
          <a:p>
            <a:pPr marL="0" indent="0">
              <a:lnSpc>
                <a:spcPts val="2800"/>
              </a:lnSpc>
              <a:buNone/>
            </a:pPr>
            <a:r>
              <a:rPr lang="en-US" sz="4000" kern="0" spc="-35" dirty="0">
                <a:solidFill>
                  <a:srgbClr val="272525"/>
                </a:solidFill>
                <a:latin typeface="Source Sans Pro" pitchFamily="34" charset="0"/>
                <a:ea typeface="Source Sans Pro" pitchFamily="34" charset="-122"/>
                <a:cs typeface="Source Sans Pro" pitchFamily="34" charset="-120"/>
              </a:rPr>
              <a:t>Drawing conclusions and making  connections based </a:t>
            </a:r>
          </a:p>
          <a:p>
            <a:pPr marL="0" indent="0">
              <a:lnSpc>
                <a:spcPts val="2800"/>
              </a:lnSpc>
              <a:buNone/>
            </a:pPr>
            <a:r>
              <a:rPr lang="en-US" sz="4000" kern="0" spc="-35" dirty="0">
                <a:solidFill>
                  <a:srgbClr val="272525"/>
                </a:solidFill>
                <a:latin typeface="Source Sans Pro" pitchFamily="34" charset="0"/>
                <a:ea typeface="Source Sans Pro" pitchFamily="34" charset="-122"/>
                <a:cs typeface="Source Sans Pro" pitchFamily="34" charset="-120"/>
              </a:rPr>
              <a:t>on what you've read.</a:t>
            </a:r>
            <a:endParaRPr lang="en-US" sz="4000" dirty="0"/>
          </a:p>
        </p:txBody>
      </p:sp>
      <p:sp>
        <p:nvSpPr>
          <p:cNvPr id="17" name="Shape 13"/>
          <p:cNvSpPr/>
          <p:nvPr/>
        </p:nvSpPr>
        <p:spPr>
          <a:xfrm>
            <a:off x="785455" y="6608564"/>
            <a:ext cx="504944" cy="504944"/>
          </a:xfrm>
          <a:prstGeom prst="roundRect">
            <a:avLst>
              <a:gd name="adj" fmla="val 18669"/>
            </a:avLst>
          </a:prstGeom>
          <a:solidFill>
            <a:srgbClr val="F4D4F7"/>
          </a:solidFill>
          <a:ln w="7620">
            <a:solidFill>
              <a:srgbClr val="DABADD"/>
            </a:solidFill>
            <a:prstDash val="solid"/>
          </a:ln>
        </p:spPr>
      </p:sp>
      <p:sp>
        <p:nvSpPr>
          <p:cNvPr id="18" name="Text 14"/>
          <p:cNvSpPr/>
          <p:nvPr/>
        </p:nvSpPr>
        <p:spPr>
          <a:xfrm>
            <a:off x="958691" y="6702623"/>
            <a:ext cx="158472" cy="316825"/>
          </a:xfrm>
          <a:prstGeom prst="rect">
            <a:avLst/>
          </a:prstGeom>
          <a:noFill/>
          <a:ln/>
        </p:spPr>
        <p:txBody>
          <a:bodyPr wrap="none" lIns="0" tIns="0" rIns="0" bIns="0" rtlCol="0" anchor="t"/>
          <a:lstStyle/>
          <a:p>
            <a:pPr marL="0" indent="0">
              <a:lnSpc>
                <a:spcPts val="2450"/>
              </a:lnSpc>
              <a:buNone/>
            </a:pPr>
            <a:r>
              <a:rPr lang="en-US" sz="5400" kern="0" spc="-50" dirty="0">
                <a:solidFill>
                  <a:srgbClr val="272525"/>
                </a:solidFill>
                <a:latin typeface="Source Serif Pro Semi Bold" pitchFamily="34" charset="0"/>
                <a:ea typeface="Source Serif Pro Semi Bold" pitchFamily="34" charset="-122"/>
                <a:cs typeface="Source Serif Pro Semi Bold" pitchFamily="34" charset="-120"/>
              </a:rPr>
              <a:t>4</a:t>
            </a:r>
            <a:endParaRPr lang="en-US" sz="5400" dirty="0"/>
          </a:p>
        </p:txBody>
      </p:sp>
      <p:sp>
        <p:nvSpPr>
          <p:cNvPr id="19" name="Text 15"/>
          <p:cNvSpPr/>
          <p:nvPr/>
        </p:nvSpPr>
        <p:spPr>
          <a:xfrm>
            <a:off x="1479970" y="7109399"/>
            <a:ext cx="2640449" cy="330041"/>
          </a:xfrm>
          <a:prstGeom prst="rect">
            <a:avLst/>
          </a:prstGeom>
          <a:noFill/>
          <a:ln/>
        </p:spPr>
        <p:txBody>
          <a:bodyPr wrap="none" lIns="0" tIns="0" rIns="0" bIns="0" rtlCol="0" anchor="t"/>
          <a:lstStyle/>
          <a:p>
            <a:pPr marL="0" indent="0">
              <a:lnSpc>
                <a:spcPts val="2550"/>
              </a:lnSpc>
              <a:buNone/>
            </a:pPr>
            <a:r>
              <a:rPr lang="en-US" sz="4800" kern="0" spc="-42"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Application</a:t>
            </a:r>
            <a:endParaRPr lang="en-US" sz="4800" dirty="0">
              <a:highlight>
                <a:srgbClr val="FFFF00"/>
              </a:highlight>
            </a:endParaRPr>
          </a:p>
        </p:txBody>
      </p:sp>
      <p:sp>
        <p:nvSpPr>
          <p:cNvPr id="20" name="Text 16"/>
          <p:cNvSpPr/>
          <p:nvPr/>
        </p:nvSpPr>
        <p:spPr>
          <a:xfrm>
            <a:off x="1117163" y="7781449"/>
            <a:ext cx="6843713" cy="359092"/>
          </a:xfrm>
          <a:prstGeom prst="rect">
            <a:avLst/>
          </a:prstGeom>
          <a:noFill/>
          <a:ln/>
        </p:spPr>
        <p:txBody>
          <a:bodyPr wrap="none" lIns="0" tIns="0" rIns="0" bIns="0" rtlCol="0" anchor="t"/>
          <a:lstStyle/>
          <a:p>
            <a:pPr marL="0" indent="0">
              <a:lnSpc>
                <a:spcPts val="2800"/>
              </a:lnSpc>
              <a:buNone/>
            </a:pPr>
            <a:r>
              <a:rPr lang="en-US" sz="4000" kern="0" spc="-35" dirty="0">
                <a:solidFill>
                  <a:srgbClr val="272525"/>
                </a:solidFill>
                <a:latin typeface="Source Sans Pro" pitchFamily="34" charset="0"/>
                <a:ea typeface="Source Sans Pro" pitchFamily="34" charset="-122"/>
                <a:cs typeface="Source Sans Pro" pitchFamily="34" charset="-120"/>
              </a:rPr>
              <a:t>Using what you've learned in new situations.</a:t>
            </a:r>
            <a:endParaRPr lang="en-US" sz="4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116945" y="57937"/>
            <a:ext cx="1521976" cy="190143"/>
          </a:xfrm>
          <a:prstGeom prst="rect">
            <a:avLst/>
          </a:prstGeom>
          <a:noFill/>
          <a:ln/>
        </p:spPr>
        <p:txBody>
          <a:bodyPr wrap="none" lIns="0" tIns="0" rIns="0" bIns="0" rtlCol="0" anchor="t"/>
          <a:lstStyle/>
          <a:p>
            <a:pPr marL="0" indent="0" algn="l">
              <a:buNone/>
            </a:pPr>
            <a:r>
              <a:rPr lang="en-US" sz="5400" b="1" kern="0" spc="-24" dirty="0">
                <a:solidFill>
                  <a:srgbClr val="D73AD7"/>
                </a:solidFill>
                <a:latin typeface="Times New Roman" panose="02020603050405020304" pitchFamily="18" charset="0"/>
                <a:ea typeface="Source Serif Pro Semi Bold" pitchFamily="34" charset="-122"/>
                <a:cs typeface="Times New Roman" panose="02020603050405020304" pitchFamily="18" charset="0"/>
              </a:rPr>
              <a:t>Effective decoding</a:t>
            </a:r>
            <a:endParaRPr lang="en-US" sz="5400" dirty="0">
              <a:latin typeface="Times New Roman" panose="02020603050405020304" pitchFamily="18" charset="0"/>
              <a:cs typeface="Times New Roman" panose="02020603050405020304" pitchFamily="18" charset="0"/>
            </a:endParaRPr>
          </a:p>
        </p:txBody>
      </p:sp>
      <p:sp>
        <p:nvSpPr>
          <p:cNvPr id="3" name="Text 1"/>
          <p:cNvSpPr/>
          <p:nvPr/>
        </p:nvSpPr>
        <p:spPr>
          <a:xfrm>
            <a:off x="4929196" y="1030516"/>
            <a:ext cx="7247936" cy="380286"/>
          </a:xfrm>
          <a:prstGeom prst="rect">
            <a:avLst/>
          </a:prstGeom>
          <a:noFill/>
          <a:ln/>
        </p:spPr>
        <p:txBody>
          <a:bodyPr wrap="square" lIns="0" tIns="0" rIns="0" bIns="0" rtlCol="0" anchor="t"/>
          <a:lstStyle/>
          <a:p>
            <a:pPr marL="0" indent="0" algn="l">
              <a:buNone/>
            </a:pPr>
            <a:r>
              <a:rPr lang="en-US" sz="3200" kern="0" spc="-24" dirty="0">
                <a:solidFill>
                  <a:srgbClr val="272525"/>
                </a:solidFill>
                <a:latin typeface="Times New Roman" panose="02020603050405020304" pitchFamily="18" charset="0"/>
                <a:ea typeface="Source Serif Pro Semi Bold" pitchFamily="34" charset="-122"/>
                <a:cs typeface="Times New Roman" panose="02020603050405020304" pitchFamily="18" charset="0"/>
              </a:rPr>
              <a:t>Before we can make sense of what we read we need to be able to recognise words in text. Without effectively being able to do this the reader's focus will be on deciphering letters, words, and sentences, without deriving meaning.</a:t>
            </a:r>
            <a:endParaRPr lang="en-US" sz="3200" dirty="0">
              <a:latin typeface="Times New Roman" panose="02020603050405020304" pitchFamily="18" charset="0"/>
              <a:cs typeface="Times New Roman" panose="02020603050405020304" pitchFamily="18" charset="0"/>
            </a:endParaRPr>
          </a:p>
        </p:txBody>
      </p:sp>
      <p:sp>
        <p:nvSpPr>
          <p:cNvPr id="4" name="Text 2"/>
          <p:cNvSpPr/>
          <p:nvPr/>
        </p:nvSpPr>
        <p:spPr>
          <a:xfrm>
            <a:off x="4929196" y="4391144"/>
            <a:ext cx="1521976" cy="190143"/>
          </a:xfrm>
          <a:prstGeom prst="rect">
            <a:avLst/>
          </a:prstGeom>
          <a:noFill/>
          <a:ln/>
        </p:spPr>
        <p:txBody>
          <a:bodyPr wrap="none" lIns="0" tIns="0" rIns="0" bIns="0" rtlCol="0" anchor="t"/>
          <a:lstStyle/>
          <a:p>
            <a:pPr marL="0" indent="0" algn="l">
              <a:buNone/>
            </a:pPr>
            <a:r>
              <a:rPr lang="en-US" sz="4400" b="1" kern="0" spc="-24" dirty="0">
                <a:solidFill>
                  <a:srgbClr val="D73AD7"/>
                </a:solidFill>
                <a:latin typeface="Times New Roman" panose="02020603050405020304" pitchFamily="18" charset="0"/>
                <a:ea typeface="Source Serif Pro Semi Bold" pitchFamily="34" charset="-122"/>
                <a:cs typeface="Times New Roman" panose="02020603050405020304" pitchFamily="18" charset="0"/>
              </a:rPr>
              <a:t>Vocabulary</a:t>
            </a:r>
            <a:endParaRPr lang="en-US" sz="2400" dirty="0">
              <a:latin typeface="Times New Roman" panose="02020603050405020304" pitchFamily="18" charset="0"/>
              <a:cs typeface="Times New Roman" panose="02020603050405020304" pitchFamily="18" charset="0"/>
            </a:endParaRPr>
          </a:p>
        </p:txBody>
      </p:sp>
      <p:sp>
        <p:nvSpPr>
          <p:cNvPr id="5" name="Text 3"/>
          <p:cNvSpPr/>
          <p:nvPr/>
        </p:nvSpPr>
        <p:spPr>
          <a:xfrm>
            <a:off x="4929196" y="4949421"/>
            <a:ext cx="9530319" cy="414099"/>
          </a:xfrm>
          <a:prstGeom prst="rect">
            <a:avLst/>
          </a:prstGeom>
          <a:noFill/>
          <a:ln/>
        </p:spPr>
        <p:txBody>
          <a:bodyPr wrap="square" lIns="0" tIns="0" rIns="0" bIns="0" rtlCol="0" anchor="t"/>
          <a:lstStyle/>
          <a:p>
            <a:pPr marL="0" indent="0" algn="l">
              <a:buNone/>
            </a:pPr>
            <a:r>
              <a:rPr lang="en-US" sz="3200" kern="0" spc="-20" dirty="0">
                <a:solidFill>
                  <a:srgbClr val="272525"/>
                </a:solidFill>
                <a:latin typeface="Times New Roman" panose="02020603050405020304" pitchFamily="18" charset="0"/>
                <a:ea typeface="Source Sans Pro" pitchFamily="34" charset="-122"/>
                <a:cs typeface="Times New Roman" panose="02020603050405020304" pitchFamily="18" charset="0"/>
              </a:rPr>
              <a:t>For many reasons even if the reader is able to recognise a word, it doesn't mean the word's meaning is known. Vocabulary refers to not just knowing a word's meaning, but wider concepts that might be represented by the word. Without knowing and understanding the key words within text, a reader could not understand the text itself.</a:t>
            </a:r>
            <a:endParaRPr lang="en-US" sz="3200" dirty="0">
              <a:latin typeface="Times New Roman" panose="02020603050405020304" pitchFamily="18" charset="0"/>
              <a:cs typeface="Times New Roman" panose="02020603050405020304" pitchFamily="18" charset="0"/>
            </a:endParaRPr>
          </a:p>
        </p:txBody>
      </p:sp>
      <p:sp>
        <p:nvSpPr>
          <p:cNvPr id="7" name="Text 5"/>
          <p:cNvSpPr/>
          <p:nvPr/>
        </p:nvSpPr>
        <p:spPr>
          <a:xfrm>
            <a:off x="968693" y="2728555"/>
            <a:ext cx="12692896" cy="414099"/>
          </a:xfrm>
          <a:prstGeom prst="rect">
            <a:avLst/>
          </a:prstGeom>
          <a:noFill/>
          <a:ln/>
        </p:spPr>
        <p:txBody>
          <a:bodyPr wrap="square" lIns="0" tIns="0" rIns="0" bIns="0" rtlCol="0" anchor="t"/>
          <a:lstStyle/>
          <a:p>
            <a:pPr marL="0" indent="0" algn="l">
              <a:buNone/>
            </a:pPr>
            <a:endParaRPr lang="en-US" dirty="0">
              <a:latin typeface="Times New Roman" panose="02020603050405020304" pitchFamily="18" charset="0"/>
              <a:cs typeface="Times New Roman" panose="02020603050405020304" pitchFamily="18" charset="0"/>
            </a:endParaRPr>
          </a:p>
        </p:txBody>
      </p:sp>
      <p:pic>
        <p:nvPicPr>
          <p:cNvPr id="12" name="Image 0" descr="preencoded.png"/>
          <p:cNvPicPr>
            <a:picLocks noChangeAspect="1"/>
          </p:cNvPicPr>
          <p:nvPr/>
        </p:nvPicPr>
        <p:blipFill>
          <a:blip r:embed="rId3"/>
          <a:stretch>
            <a:fillRect/>
          </a:stretch>
        </p:blipFill>
        <p:spPr>
          <a:xfrm>
            <a:off x="132384" y="1752983"/>
            <a:ext cx="4716688" cy="4515923"/>
          </a:xfrm>
          <a:prstGeom prst="rect">
            <a:avLst/>
          </a:prstGeom>
        </p:spPr>
      </p:pic>
      <p:sp>
        <p:nvSpPr>
          <p:cNvPr id="13" name="Text 10"/>
          <p:cNvSpPr/>
          <p:nvPr/>
        </p:nvSpPr>
        <p:spPr>
          <a:xfrm>
            <a:off x="968693" y="7390328"/>
            <a:ext cx="3044071" cy="380524"/>
          </a:xfrm>
          <a:prstGeom prst="rect">
            <a:avLst/>
          </a:prstGeom>
          <a:noFill/>
          <a:ln/>
        </p:spPr>
        <p:txBody>
          <a:bodyPr wrap="none" lIns="0" tIns="0" rIns="0" bIns="0" rtlCol="0" anchor="t"/>
          <a:lstStyle/>
          <a:p>
            <a:pPr marL="0" indent="0">
              <a:buNone/>
            </a:pPr>
            <a:endParaRPr lang="en-US" sz="4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D6A95C-5850-024B-B5DF-3BDABCB76C5F}"/>
              </a:ext>
            </a:extLst>
          </p:cNvPr>
          <p:cNvSpPr txBox="1"/>
          <p:nvPr/>
        </p:nvSpPr>
        <p:spPr>
          <a:xfrm>
            <a:off x="233920" y="652021"/>
            <a:ext cx="11575930" cy="2554545"/>
          </a:xfrm>
          <a:prstGeom prst="rect">
            <a:avLst/>
          </a:prstGeom>
          <a:noFill/>
        </p:spPr>
        <p:txBody>
          <a:bodyPr wrap="square">
            <a:spAutoFit/>
          </a:bodyPr>
          <a:lstStyle/>
          <a:p>
            <a:pPr marL="0" indent="0">
              <a:buNone/>
            </a:pPr>
            <a:endParaRPr lang="en-US" sz="3200" kern="0" spc="-20" dirty="0">
              <a:solidFill>
                <a:srgbClr val="272525"/>
              </a:solidFill>
              <a:latin typeface="Times New Roman" panose="02020603050405020304" pitchFamily="18" charset="0"/>
              <a:ea typeface="Source Sans Pro" pitchFamily="34" charset="-122"/>
              <a:cs typeface="Times New Roman" panose="02020603050405020304" pitchFamily="18" charset="0"/>
            </a:endParaRPr>
          </a:p>
          <a:p>
            <a:pPr marL="0" indent="0">
              <a:buNone/>
            </a:pPr>
            <a:r>
              <a:rPr lang="en-US" sz="3200" kern="0" spc="-20" dirty="0">
                <a:solidFill>
                  <a:srgbClr val="272525"/>
                </a:solidFill>
                <a:latin typeface="Times New Roman" panose="02020603050405020304" pitchFamily="18" charset="0"/>
                <a:ea typeface="Source Sans Pro" pitchFamily="34" charset="-122"/>
                <a:cs typeface="Times New Roman" panose="02020603050405020304" pitchFamily="18" charset="0"/>
              </a:rPr>
              <a:t>Naturally as readers we bring our own words to the text to try to understand and relate. A reader would benefit from having diverse experiences to draw upon. A reader might misunderstand the meaning of a text without any relevant world knowledge to make sense of it.</a:t>
            </a:r>
            <a:endParaRPr lang="en-US" sz="3200" dirty="0">
              <a:latin typeface="Times New Roman" panose="02020603050405020304" pitchFamily="18" charset="0"/>
              <a:cs typeface="Times New Roman" panose="02020603050405020304" pitchFamily="18" charset="0"/>
            </a:endParaRPr>
          </a:p>
        </p:txBody>
      </p:sp>
      <p:sp>
        <p:nvSpPr>
          <p:cNvPr id="6" name="Text 4"/>
          <p:cNvSpPr/>
          <p:nvPr/>
        </p:nvSpPr>
        <p:spPr>
          <a:xfrm>
            <a:off x="105530" y="614756"/>
            <a:ext cx="1521976" cy="190143"/>
          </a:xfrm>
          <a:prstGeom prst="rect">
            <a:avLst/>
          </a:prstGeom>
          <a:noFill/>
          <a:ln/>
        </p:spPr>
        <p:txBody>
          <a:bodyPr wrap="none" lIns="0" tIns="0" rIns="0" bIns="0" rtlCol="0" anchor="t"/>
          <a:lstStyle/>
          <a:p>
            <a:pPr marL="0" indent="0">
              <a:buNone/>
            </a:pPr>
            <a:r>
              <a:rPr lang="en-US" sz="3200" b="1" kern="0" spc="-24" dirty="0">
                <a:solidFill>
                  <a:srgbClr val="D73AD7"/>
                </a:solidFill>
                <a:latin typeface="Times New Roman" panose="02020603050405020304" pitchFamily="18" charset="0"/>
                <a:ea typeface="Source Serif Pro Semi Bold" pitchFamily="34" charset="-122"/>
                <a:cs typeface="Times New Roman" panose="02020603050405020304" pitchFamily="18" charset="0"/>
              </a:rPr>
              <a:t>World knowledge</a:t>
            </a:r>
            <a:endParaRPr lang="en-US" sz="3200" dirty="0">
              <a:latin typeface="Times New Roman" panose="02020603050405020304" pitchFamily="18" charset="0"/>
              <a:cs typeface="Times New Roman" panose="02020603050405020304" pitchFamily="18" charset="0"/>
            </a:endParaRPr>
          </a:p>
        </p:txBody>
      </p:sp>
      <p:sp>
        <p:nvSpPr>
          <p:cNvPr id="4" name="Text 6">
            <a:extLst>
              <a:ext uri="{FF2B5EF4-FFF2-40B4-BE49-F238E27FC236}">
                <a16:creationId xmlns:a16="http://schemas.microsoft.com/office/drawing/2014/main" id="{D8E76565-4E18-0B7B-5074-8F61D71475A1}"/>
              </a:ext>
            </a:extLst>
          </p:cNvPr>
          <p:cNvSpPr/>
          <p:nvPr/>
        </p:nvSpPr>
        <p:spPr>
          <a:xfrm>
            <a:off x="207705" y="3048136"/>
            <a:ext cx="1521976" cy="190143"/>
          </a:xfrm>
          <a:prstGeom prst="rect">
            <a:avLst/>
          </a:prstGeom>
          <a:noFill/>
          <a:ln/>
        </p:spPr>
        <p:txBody>
          <a:bodyPr wrap="none" lIns="0" tIns="0" rIns="0" bIns="0" rtlCol="0" anchor="t"/>
          <a:lstStyle/>
          <a:p>
            <a:pPr marL="0" indent="0">
              <a:buNone/>
            </a:pPr>
            <a:r>
              <a:rPr lang="en-US" sz="3200" b="1" kern="0" spc="-24" dirty="0">
                <a:solidFill>
                  <a:srgbClr val="D73AD7"/>
                </a:solidFill>
                <a:latin typeface="Times New Roman" panose="02020603050405020304" pitchFamily="18" charset="0"/>
                <a:ea typeface="Source Serif Pro Semi Bold" pitchFamily="34" charset="-122"/>
                <a:cs typeface="Times New Roman" panose="02020603050405020304" pitchFamily="18" charset="0"/>
              </a:rPr>
              <a:t>Monitoring</a:t>
            </a:r>
            <a:endParaRPr lang="en-US" sz="3200" dirty="0">
              <a:latin typeface="Times New Roman" panose="02020603050405020304" pitchFamily="18" charset="0"/>
              <a:cs typeface="Times New Roman" panose="02020603050405020304" pitchFamily="18" charset="0"/>
            </a:endParaRPr>
          </a:p>
        </p:txBody>
      </p:sp>
      <p:sp>
        <p:nvSpPr>
          <p:cNvPr id="5" name="Text 7">
            <a:extLst>
              <a:ext uri="{FF2B5EF4-FFF2-40B4-BE49-F238E27FC236}">
                <a16:creationId xmlns:a16="http://schemas.microsoft.com/office/drawing/2014/main" id="{62AE79E3-9E18-CECE-F1D9-39F857B385CF}"/>
              </a:ext>
            </a:extLst>
          </p:cNvPr>
          <p:cNvSpPr/>
          <p:nvPr/>
        </p:nvSpPr>
        <p:spPr>
          <a:xfrm>
            <a:off x="207705" y="3589562"/>
            <a:ext cx="7315200" cy="327303"/>
          </a:xfrm>
          <a:prstGeom prst="rect">
            <a:avLst/>
          </a:prstGeom>
          <a:noFill/>
          <a:ln/>
        </p:spPr>
        <p:txBody>
          <a:bodyPr wrap="none" lIns="0" tIns="0" rIns="0" bIns="0" rtlCol="0" anchor="t"/>
          <a:lstStyle/>
          <a:p>
            <a:pPr marL="0" indent="0">
              <a:buNone/>
            </a:pPr>
            <a:r>
              <a:rPr lang="en-US" sz="3200" kern="0" spc="-20" dirty="0">
                <a:solidFill>
                  <a:srgbClr val="272525"/>
                </a:solidFill>
                <a:latin typeface="Times New Roman" panose="02020603050405020304" pitchFamily="18" charset="0"/>
                <a:ea typeface="Source Sans Pro" pitchFamily="34" charset="-122"/>
                <a:cs typeface="Times New Roman" panose="02020603050405020304" pitchFamily="18" charset="0"/>
              </a:rPr>
              <a:t>Good readers think about their own reading, and can notice and identify </a:t>
            </a:r>
          </a:p>
          <a:p>
            <a:pPr marL="0" indent="0">
              <a:buNone/>
            </a:pPr>
            <a:r>
              <a:rPr lang="en-US" sz="3200" kern="0" spc="-20" dirty="0">
                <a:solidFill>
                  <a:srgbClr val="272525"/>
                </a:solidFill>
                <a:latin typeface="Times New Roman" panose="02020603050405020304" pitchFamily="18" charset="0"/>
                <a:ea typeface="Source Sans Pro" pitchFamily="34" charset="-122"/>
                <a:cs typeface="Times New Roman" panose="02020603050405020304" pitchFamily="18" charset="0"/>
              </a:rPr>
              <a:t>when they lose meaning while reading. </a:t>
            </a:r>
          </a:p>
          <a:p>
            <a:pPr marL="0" indent="0">
              <a:buNone/>
            </a:pPr>
            <a:r>
              <a:rPr lang="en-US" sz="3200" kern="0" spc="-20" dirty="0">
                <a:solidFill>
                  <a:srgbClr val="272525"/>
                </a:solidFill>
                <a:latin typeface="Times New Roman" panose="02020603050405020304" pitchFamily="18" charset="0"/>
                <a:ea typeface="Source Sans Pro" pitchFamily="34" charset="-122"/>
                <a:cs typeface="Times New Roman" panose="02020603050405020304" pitchFamily="18" charset="0"/>
              </a:rPr>
              <a:t>They can also recognise when and how to fix their comprehension problems, </a:t>
            </a:r>
          </a:p>
          <a:p>
            <a:pPr marL="0" indent="0">
              <a:buNone/>
            </a:pPr>
            <a:r>
              <a:rPr lang="en-US" sz="3200" kern="0" spc="-20" dirty="0">
                <a:solidFill>
                  <a:srgbClr val="272525"/>
                </a:solidFill>
                <a:latin typeface="Times New Roman" panose="02020603050405020304" pitchFamily="18" charset="0"/>
                <a:ea typeface="Source Sans Pro" pitchFamily="34" charset="-122"/>
                <a:cs typeface="Times New Roman" panose="02020603050405020304" pitchFamily="18" charset="0"/>
              </a:rPr>
              <a:t>such as by asking for help, or re-reading a text.</a:t>
            </a:r>
            <a:endParaRPr lang="en-US" sz="3200" dirty="0">
              <a:latin typeface="Times New Roman" panose="02020603050405020304" pitchFamily="18" charset="0"/>
              <a:cs typeface="Times New Roman" panose="02020603050405020304" pitchFamily="18" charset="0"/>
            </a:endParaRPr>
          </a:p>
        </p:txBody>
      </p:sp>
      <p:sp>
        <p:nvSpPr>
          <p:cNvPr id="7" name="Text 8">
            <a:extLst>
              <a:ext uri="{FF2B5EF4-FFF2-40B4-BE49-F238E27FC236}">
                <a16:creationId xmlns:a16="http://schemas.microsoft.com/office/drawing/2014/main" id="{0BC6211F-5127-EC05-6261-32E422174A81}"/>
              </a:ext>
            </a:extLst>
          </p:cNvPr>
          <p:cNvSpPr/>
          <p:nvPr/>
        </p:nvSpPr>
        <p:spPr>
          <a:xfrm>
            <a:off x="207705" y="5703335"/>
            <a:ext cx="1761053" cy="190143"/>
          </a:xfrm>
          <a:prstGeom prst="rect">
            <a:avLst/>
          </a:prstGeom>
          <a:noFill/>
          <a:ln/>
        </p:spPr>
        <p:txBody>
          <a:bodyPr wrap="none" lIns="0" tIns="0" rIns="0" bIns="0" rtlCol="0" anchor="t"/>
          <a:lstStyle/>
          <a:p>
            <a:pPr marL="0" indent="0">
              <a:buNone/>
            </a:pPr>
            <a:r>
              <a:rPr lang="en-US" sz="3200" b="1" kern="0" spc="-24" dirty="0">
                <a:solidFill>
                  <a:srgbClr val="D73AD7"/>
                </a:solidFill>
                <a:latin typeface="Times New Roman" panose="02020603050405020304" pitchFamily="18" charset="0"/>
                <a:ea typeface="Source Serif Pro Semi Bold" pitchFamily="34" charset="-122"/>
                <a:cs typeface="Times New Roman" panose="02020603050405020304" pitchFamily="18" charset="0"/>
              </a:rPr>
              <a:t>Comprehension strategies</a:t>
            </a:r>
            <a:endParaRPr lang="en-US" sz="3200" dirty="0">
              <a:latin typeface="Times New Roman" panose="02020603050405020304" pitchFamily="18" charset="0"/>
              <a:cs typeface="Times New Roman" panose="02020603050405020304" pitchFamily="18" charset="0"/>
            </a:endParaRPr>
          </a:p>
        </p:txBody>
      </p:sp>
      <p:sp>
        <p:nvSpPr>
          <p:cNvPr id="8" name="Text 9">
            <a:extLst>
              <a:ext uri="{FF2B5EF4-FFF2-40B4-BE49-F238E27FC236}">
                <a16:creationId xmlns:a16="http://schemas.microsoft.com/office/drawing/2014/main" id="{A07FDE42-B04E-91B3-7D5B-C205DEEFC1A6}"/>
              </a:ext>
            </a:extLst>
          </p:cNvPr>
          <p:cNvSpPr/>
          <p:nvPr/>
        </p:nvSpPr>
        <p:spPr>
          <a:xfrm>
            <a:off x="233920" y="6431622"/>
            <a:ext cx="12692896" cy="207050"/>
          </a:xfrm>
          <a:prstGeom prst="rect">
            <a:avLst/>
          </a:prstGeom>
          <a:noFill/>
          <a:ln/>
        </p:spPr>
        <p:txBody>
          <a:bodyPr wrap="none" lIns="0" tIns="0" rIns="0" bIns="0" rtlCol="0" anchor="t"/>
          <a:lstStyle/>
          <a:p>
            <a:pPr marL="0" indent="0">
              <a:buNone/>
            </a:pPr>
            <a:r>
              <a:rPr lang="en-US" sz="3200" kern="0" spc="-20" dirty="0">
                <a:solidFill>
                  <a:srgbClr val="272525"/>
                </a:solidFill>
                <a:latin typeface="Times New Roman" panose="02020603050405020304" pitchFamily="18" charset="0"/>
                <a:ea typeface="Source Sans Pro" pitchFamily="34" charset="-122"/>
                <a:cs typeface="Times New Roman" panose="02020603050405020304" pitchFamily="18" charset="0"/>
              </a:rPr>
              <a:t>Comprehension is not just a passive process, but rather the reader must be active. </a:t>
            </a:r>
          </a:p>
          <a:p>
            <a:pPr marL="0" indent="0">
              <a:buNone/>
            </a:pPr>
            <a:r>
              <a:rPr lang="en-US" sz="3200" kern="0" spc="-20" dirty="0">
                <a:solidFill>
                  <a:srgbClr val="272525"/>
                </a:solidFill>
                <a:latin typeface="Times New Roman" panose="02020603050405020304" pitchFamily="18" charset="0"/>
                <a:ea typeface="Source Sans Pro" pitchFamily="34" charset="-122"/>
                <a:cs typeface="Times New Roman" panose="02020603050405020304" pitchFamily="18" charset="0"/>
              </a:rPr>
              <a:t>Forging a relationship with the text by questioning it, and there are many </a:t>
            </a:r>
          </a:p>
          <a:p>
            <a:pPr marL="0" indent="0">
              <a:buNone/>
            </a:pPr>
            <a:r>
              <a:rPr lang="en-US" sz="3200" kern="0" spc="-20" dirty="0">
                <a:solidFill>
                  <a:srgbClr val="272525"/>
                </a:solidFill>
                <a:latin typeface="Times New Roman" panose="02020603050405020304" pitchFamily="18" charset="0"/>
                <a:ea typeface="Source Sans Pro" pitchFamily="34" charset="-122"/>
                <a:cs typeface="Times New Roman" panose="02020603050405020304" pitchFamily="18" charset="0"/>
              </a:rPr>
              <a:t>strategies readers can use to do this.</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7323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968693" y="382191"/>
            <a:ext cx="3618071" cy="406956"/>
          </a:xfrm>
          <a:prstGeom prst="rect">
            <a:avLst/>
          </a:prstGeom>
          <a:noFill/>
          <a:ln/>
        </p:spPr>
        <p:txBody>
          <a:bodyPr wrap="none" lIns="0" tIns="0" rIns="0" bIns="0" rtlCol="0" anchor="t"/>
          <a:lstStyle/>
          <a:p>
            <a:pPr marL="0" indent="0">
              <a:lnSpc>
                <a:spcPts val="3200"/>
              </a:lnSpc>
              <a:buNone/>
            </a:pPr>
            <a:r>
              <a:rPr lang="en-US" sz="6600" kern="0" spc="-51" dirty="0">
                <a:solidFill>
                  <a:srgbClr val="D73AD7"/>
                </a:solidFill>
                <a:latin typeface="Source Serif Pro Semi Bold" pitchFamily="34" charset="0"/>
                <a:ea typeface="Source Serif Pro Semi Bold" pitchFamily="34" charset="-122"/>
                <a:cs typeface="Source Serif Pro Semi Bold" pitchFamily="34" charset="-120"/>
              </a:rPr>
              <a:t>Tips for Effective Reading</a:t>
            </a:r>
            <a:endParaRPr lang="en-US" sz="6600" dirty="0"/>
          </a:p>
        </p:txBody>
      </p:sp>
      <p:sp>
        <p:nvSpPr>
          <p:cNvPr id="3" name="Shape 1"/>
          <p:cNvSpPr/>
          <p:nvPr/>
        </p:nvSpPr>
        <p:spPr>
          <a:xfrm>
            <a:off x="7307461" y="1065848"/>
            <a:ext cx="15240" cy="6781562"/>
          </a:xfrm>
          <a:prstGeom prst="roundRect">
            <a:avLst>
              <a:gd name="adj" fmla="val 381443"/>
            </a:avLst>
          </a:prstGeom>
          <a:solidFill>
            <a:srgbClr val="DABADD"/>
          </a:solidFill>
          <a:ln/>
        </p:spPr>
      </p:sp>
      <p:sp>
        <p:nvSpPr>
          <p:cNvPr id="4" name="Shape 2"/>
          <p:cNvSpPr/>
          <p:nvPr/>
        </p:nvSpPr>
        <p:spPr>
          <a:xfrm>
            <a:off x="6690300" y="1369457"/>
            <a:ext cx="484346" cy="15240"/>
          </a:xfrm>
          <a:prstGeom prst="roundRect">
            <a:avLst>
              <a:gd name="adj" fmla="val 381443"/>
            </a:avLst>
          </a:prstGeom>
          <a:solidFill>
            <a:srgbClr val="DABADD"/>
          </a:solidFill>
          <a:ln/>
        </p:spPr>
      </p:sp>
      <p:sp>
        <p:nvSpPr>
          <p:cNvPr id="5" name="Shape 3"/>
          <p:cNvSpPr/>
          <p:nvPr/>
        </p:nvSpPr>
        <p:spPr>
          <a:xfrm>
            <a:off x="7159407" y="1221462"/>
            <a:ext cx="311348" cy="311348"/>
          </a:xfrm>
          <a:prstGeom prst="roundRect">
            <a:avLst>
              <a:gd name="adj" fmla="val 18671"/>
            </a:avLst>
          </a:prstGeom>
          <a:solidFill>
            <a:srgbClr val="F4D4F7"/>
          </a:solidFill>
          <a:ln w="7620">
            <a:solidFill>
              <a:srgbClr val="DABADD"/>
            </a:solidFill>
            <a:prstDash val="solid"/>
          </a:ln>
        </p:spPr>
      </p:sp>
      <p:sp>
        <p:nvSpPr>
          <p:cNvPr id="6" name="Text 4"/>
          <p:cNvSpPr/>
          <p:nvPr/>
        </p:nvSpPr>
        <p:spPr>
          <a:xfrm>
            <a:off x="7266206" y="1279446"/>
            <a:ext cx="97631" cy="195382"/>
          </a:xfrm>
          <a:prstGeom prst="rect">
            <a:avLst/>
          </a:prstGeom>
          <a:noFill/>
          <a:ln/>
        </p:spPr>
        <p:txBody>
          <a:bodyPr wrap="none" lIns="0" tIns="0" rIns="0" bIns="0" rtlCol="0" anchor="t"/>
          <a:lstStyle/>
          <a:p>
            <a:pPr marL="0" indent="0" algn="ctr">
              <a:lnSpc>
                <a:spcPts val="1500"/>
              </a:lnSpc>
              <a:buNone/>
            </a:pPr>
            <a:r>
              <a:rPr lang="en-US" sz="1500" kern="0" spc="-31" dirty="0">
                <a:solidFill>
                  <a:srgbClr val="272525"/>
                </a:solidFill>
                <a:latin typeface="Source Serif Pro Semi Bold" pitchFamily="34" charset="0"/>
                <a:ea typeface="Source Serif Pro Semi Bold" pitchFamily="34" charset="-122"/>
                <a:cs typeface="Source Serif Pro Semi Bold" pitchFamily="34" charset="-120"/>
              </a:rPr>
              <a:t>1</a:t>
            </a:r>
            <a:endParaRPr lang="en-US" sz="1500" dirty="0"/>
          </a:p>
        </p:txBody>
      </p:sp>
      <p:sp>
        <p:nvSpPr>
          <p:cNvPr id="7" name="Text 5"/>
          <p:cNvSpPr/>
          <p:nvPr/>
        </p:nvSpPr>
        <p:spPr>
          <a:xfrm>
            <a:off x="4925616" y="1204198"/>
            <a:ext cx="1628299" cy="203597"/>
          </a:xfrm>
          <a:prstGeom prst="rect">
            <a:avLst/>
          </a:prstGeom>
          <a:noFill/>
          <a:ln/>
        </p:spPr>
        <p:txBody>
          <a:bodyPr wrap="none" lIns="0" tIns="0" rIns="0" bIns="0" rtlCol="0" anchor="t"/>
          <a:lstStyle/>
          <a:p>
            <a:pPr marL="0" indent="0" algn="r">
              <a:lnSpc>
                <a:spcPts val="1600"/>
              </a:lnSpc>
              <a:buNone/>
            </a:pPr>
            <a:r>
              <a:rPr lang="en-US" sz="1250" b="1" kern="0" spc="-26"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Preview</a:t>
            </a:r>
            <a:endParaRPr lang="en-US" sz="1250" b="1" dirty="0">
              <a:highlight>
                <a:srgbClr val="FFFF00"/>
              </a:highlight>
            </a:endParaRPr>
          </a:p>
        </p:txBody>
      </p:sp>
      <p:sp>
        <p:nvSpPr>
          <p:cNvPr id="8" name="Text 6"/>
          <p:cNvSpPr/>
          <p:nvPr/>
        </p:nvSpPr>
        <p:spPr>
          <a:xfrm>
            <a:off x="968693" y="1490782"/>
            <a:ext cx="5585222" cy="221337"/>
          </a:xfrm>
          <a:prstGeom prst="rect">
            <a:avLst/>
          </a:prstGeom>
          <a:noFill/>
          <a:ln/>
        </p:spPr>
        <p:txBody>
          <a:bodyPr wrap="none" lIns="0" tIns="0" rIns="0" bIns="0" rtlCol="0" anchor="t"/>
          <a:lstStyle/>
          <a:p>
            <a:pPr marL="0" indent="0" algn="r">
              <a:lnSpc>
                <a:spcPts val="1700"/>
              </a:lnSpc>
              <a:buNone/>
            </a:pPr>
            <a:r>
              <a:rPr lang="en-US" sz="1050" kern="0" spc="-22" dirty="0">
                <a:solidFill>
                  <a:srgbClr val="272525"/>
                </a:solidFill>
                <a:latin typeface="Source Sans Pro" pitchFamily="34" charset="0"/>
                <a:ea typeface="Source Sans Pro" pitchFamily="34" charset="-122"/>
                <a:cs typeface="Source Sans Pro" pitchFamily="34" charset="-120"/>
              </a:rPr>
              <a:t>Skim the text to get a general idea of its content.</a:t>
            </a:r>
            <a:endParaRPr lang="en-US" sz="1050" dirty="0"/>
          </a:p>
        </p:txBody>
      </p:sp>
      <p:sp>
        <p:nvSpPr>
          <p:cNvPr id="9" name="Shape 7"/>
          <p:cNvSpPr/>
          <p:nvPr/>
        </p:nvSpPr>
        <p:spPr>
          <a:xfrm>
            <a:off x="7455515" y="2061329"/>
            <a:ext cx="484346" cy="15240"/>
          </a:xfrm>
          <a:prstGeom prst="roundRect">
            <a:avLst>
              <a:gd name="adj" fmla="val 381443"/>
            </a:avLst>
          </a:prstGeom>
          <a:solidFill>
            <a:srgbClr val="DABADD"/>
          </a:solidFill>
          <a:ln/>
        </p:spPr>
      </p:sp>
      <p:sp>
        <p:nvSpPr>
          <p:cNvPr id="10" name="Shape 8"/>
          <p:cNvSpPr/>
          <p:nvPr/>
        </p:nvSpPr>
        <p:spPr>
          <a:xfrm>
            <a:off x="7159407" y="1913334"/>
            <a:ext cx="311348" cy="311348"/>
          </a:xfrm>
          <a:prstGeom prst="roundRect">
            <a:avLst>
              <a:gd name="adj" fmla="val 18671"/>
            </a:avLst>
          </a:prstGeom>
          <a:solidFill>
            <a:srgbClr val="F4D4F7"/>
          </a:solidFill>
          <a:ln w="7620">
            <a:solidFill>
              <a:srgbClr val="DABADD"/>
            </a:solidFill>
            <a:prstDash val="solid"/>
          </a:ln>
        </p:spPr>
      </p:sp>
      <p:sp>
        <p:nvSpPr>
          <p:cNvPr id="11" name="Text 9"/>
          <p:cNvSpPr/>
          <p:nvPr/>
        </p:nvSpPr>
        <p:spPr>
          <a:xfrm>
            <a:off x="7266206" y="1971318"/>
            <a:ext cx="97631" cy="195382"/>
          </a:xfrm>
          <a:prstGeom prst="rect">
            <a:avLst/>
          </a:prstGeom>
          <a:noFill/>
          <a:ln/>
        </p:spPr>
        <p:txBody>
          <a:bodyPr wrap="none" lIns="0" tIns="0" rIns="0" bIns="0" rtlCol="0" anchor="t"/>
          <a:lstStyle/>
          <a:p>
            <a:pPr marL="0" indent="0" algn="ctr">
              <a:lnSpc>
                <a:spcPts val="1500"/>
              </a:lnSpc>
              <a:buNone/>
            </a:pPr>
            <a:r>
              <a:rPr lang="en-US" sz="1500" kern="0" spc="-31" dirty="0">
                <a:solidFill>
                  <a:srgbClr val="272525"/>
                </a:solidFill>
                <a:latin typeface="Source Serif Pro Semi Bold" pitchFamily="34" charset="0"/>
                <a:ea typeface="Source Serif Pro Semi Bold" pitchFamily="34" charset="-122"/>
                <a:cs typeface="Source Serif Pro Semi Bold" pitchFamily="34" charset="-120"/>
              </a:rPr>
              <a:t>2</a:t>
            </a:r>
            <a:endParaRPr lang="en-US" sz="1500" dirty="0"/>
          </a:p>
        </p:txBody>
      </p:sp>
      <p:sp>
        <p:nvSpPr>
          <p:cNvPr id="12" name="Text 10"/>
          <p:cNvSpPr/>
          <p:nvPr/>
        </p:nvSpPr>
        <p:spPr>
          <a:xfrm>
            <a:off x="8076248" y="1896070"/>
            <a:ext cx="1628299" cy="203597"/>
          </a:xfrm>
          <a:prstGeom prst="rect">
            <a:avLst/>
          </a:prstGeom>
          <a:noFill/>
          <a:ln/>
        </p:spPr>
        <p:txBody>
          <a:bodyPr wrap="none" lIns="0" tIns="0" rIns="0" bIns="0" rtlCol="0" anchor="t"/>
          <a:lstStyle/>
          <a:p>
            <a:pPr marL="0" indent="0" algn="l">
              <a:lnSpc>
                <a:spcPts val="1600"/>
              </a:lnSpc>
              <a:buNone/>
            </a:pPr>
            <a:r>
              <a:rPr lang="en-US" sz="1250" kern="0" spc="-26"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Set a Purpose</a:t>
            </a:r>
            <a:endParaRPr lang="en-US" sz="1250" dirty="0">
              <a:highlight>
                <a:srgbClr val="FFFF00"/>
              </a:highlight>
            </a:endParaRPr>
          </a:p>
        </p:txBody>
      </p:sp>
      <p:sp>
        <p:nvSpPr>
          <p:cNvPr id="13" name="Text 11"/>
          <p:cNvSpPr/>
          <p:nvPr/>
        </p:nvSpPr>
        <p:spPr>
          <a:xfrm>
            <a:off x="8076248" y="2182654"/>
            <a:ext cx="5585341" cy="221337"/>
          </a:xfrm>
          <a:prstGeom prst="rect">
            <a:avLst/>
          </a:prstGeom>
          <a:noFill/>
          <a:ln/>
        </p:spPr>
        <p:txBody>
          <a:bodyPr wrap="none" lIns="0" tIns="0" rIns="0" bIns="0" rtlCol="0" anchor="t"/>
          <a:lstStyle/>
          <a:p>
            <a:pPr marL="0" indent="0" algn="l">
              <a:lnSpc>
                <a:spcPts val="1700"/>
              </a:lnSpc>
              <a:buNone/>
            </a:pPr>
            <a:r>
              <a:rPr lang="en-US" sz="1050" kern="0" spc="-22" dirty="0">
                <a:solidFill>
                  <a:srgbClr val="272525"/>
                </a:solidFill>
                <a:latin typeface="Source Sans Pro" pitchFamily="34" charset="0"/>
                <a:ea typeface="Source Sans Pro" pitchFamily="34" charset="-122"/>
                <a:cs typeface="Source Sans Pro" pitchFamily="34" charset="-120"/>
              </a:rPr>
              <a:t>Identify your goals for reading the material.</a:t>
            </a:r>
            <a:endParaRPr lang="en-US" sz="1050" dirty="0"/>
          </a:p>
        </p:txBody>
      </p:sp>
      <p:sp>
        <p:nvSpPr>
          <p:cNvPr id="14" name="Shape 12"/>
          <p:cNvSpPr/>
          <p:nvPr/>
        </p:nvSpPr>
        <p:spPr>
          <a:xfrm>
            <a:off x="6690300" y="2684026"/>
            <a:ext cx="484346" cy="15240"/>
          </a:xfrm>
          <a:prstGeom prst="roundRect">
            <a:avLst>
              <a:gd name="adj" fmla="val 381443"/>
            </a:avLst>
          </a:prstGeom>
          <a:solidFill>
            <a:srgbClr val="DABADD"/>
          </a:solidFill>
          <a:ln/>
        </p:spPr>
      </p:sp>
      <p:sp>
        <p:nvSpPr>
          <p:cNvPr id="15" name="Shape 13"/>
          <p:cNvSpPr/>
          <p:nvPr/>
        </p:nvSpPr>
        <p:spPr>
          <a:xfrm>
            <a:off x="7159407" y="2536031"/>
            <a:ext cx="311348" cy="311348"/>
          </a:xfrm>
          <a:prstGeom prst="roundRect">
            <a:avLst>
              <a:gd name="adj" fmla="val 18671"/>
            </a:avLst>
          </a:prstGeom>
          <a:solidFill>
            <a:srgbClr val="F4D4F7"/>
          </a:solidFill>
          <a:ln w="7620">
            <a:solidFill>
              <a:srgbClr val="DABADD"/>
            </a:solidFill>
            <a:prstDash val="solid"/>
          </a:ln>
        </p:spPr>
      </p:sp>
      <p:sp>
        <p:nvSpPr>
          <p:cNvPr id="16" name="Text 14"/>
          <p:cNvSpPr/>
          <p:nvPr/>
        </p:nvSpPr>
        <p:spPr>
          <a:xfrm>
            <a:off x="7266206" y="2594015"/>
            <a:ext cx="97631" cy="195382"/>
          </a:xfrm>
          <a:prstGeom prst="rect">
            <a:avLst/>
          </a:prstGeom>
          <a:noFill/>
          <a:ln/>
        </p:spPr>
        <p:txBody>
          <a:bodyPr wrap="none" lIns="0" tIns="0" rIns="0" bIns="0" rtlCol="0" anchor="t"/>
          <a:lstStyle/>
          <a:p>
            <a:pPr marL="0" indent="0" algn="ctr">
              <a:lnSpc>
                <a:spcPts val="1500"/>
              </a:lnSpc>
              <a:buNone/>
            </a:pPr>
            <a:r>
              <a:rPr lang="en-US" sz="1500" kern="0" spc="-31" dirty="0">
                <a:solidFill>
                  <a:srgbClr val="272525"/>
                </a:solidFill>
                <a:latin typeface="Source Serif Pro Semi Bold" pitchFamily="34" charset="0"/>
                <a:ea typeface="Source Serif Pro Semi Bold" pitchFamily="34" charset="-122"/>
                <a:cs typeface="Source Serif Pro Semi Bold" pitchFamily="34" charset="-120"/>
              </a:rPr>
              <a:t>3</a:t>
            </a:r>
            <a:endParaRPr lang="en-US" sz="1500" dirty="0"/>
          </a:p>
        </p:txBody>
      </p:sp>
      <p:sp>
        <p:nvSpPr>
          <p:cNvPr id="17" name="Text 15"/>
          <p:cNvSpPr/>
          <p:nvPr/>
        </p:nvSpPr>
        <p:spPr>
          <a:xfrm>
            <a:off x="4925616" y="2518767"/>
            <a:ext cx="1628299" cy="203597"/>
          </a:xfrm>
          <a:prstGeom prst="rect">
            <a:avLst/>
          </a:prstGeom>
          <a:noFill/>
          <a:ln/>
        </p:spPr>
        <p:txBody>
          <a:bodyPr wrap="none" lIns="0" tIns="0" rIns="0" bIns="0" rtlCol="0" anchor="t"/>
          <a:lstStyle/>
          <a:p>
            <a:pPr marL="0" indent="0" algn="r">
              <a:lnSpc>
                <a:spcPts val="1600"/>
              </a:lnSpc>
              <a:buNone/>
            </a:pPr>
            <a:r>
              <a:rPr lang="en-US" sz="1250" kern="0" spc="-26"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Stay Engaged</a:t>
            </a:r>
            <a:endParaRPr lang="en-US" sz="1250" dirty="0">
              <a:highlight>
                <a:srgbClr val="FFFF00"/>
              </a:highlight>
            </a:endParaRPr>
          </a:p>
        </p:txBody>
      </p:sp>
      <p:sp>
        <p:nvSpPr>
          <p:cNvPr id="18" name="Text 16"/>
          <p:cNvSpPr/>
          <p:nvPr/>
        </p:nvSpPr>
        <p:spPr>
          <a:xfrm>
            <a:off x="968693" y="2805351"/>
            <a:ext cx="5585222" cy="221337"/>
          </a:xfrm>
          <a:prstGeom prst="rect">
            <a:avLst/>
          </a:prstGeom>
          <a:noFill/>
          <a:ln/>
        </p:spPr>
        <p:txBody>
          <a:bodyPr wrap="none" lIns="0" tIns="0" rIns="0" bIns="0" rtlCol="0" anchor="t"/>
          <a:lstStyle/>
          <a:p>
            <a:pPr marL="0" indent="0" algn="r">
              <a:lnSpc>
                <a:spcPts val="1700"/>
              </a:lnSpc>
              <a:buNone/>
            </a:pPr>
            <a:r>
              <a:rPr lang="en-US" sz="1050" kern="0" spc="-22" dirty="0">
                <a:solidFill>
                  <a:srgbClr val="272525"/>
                </a:solidFill>
                <a:latin typeface="Source Sans Pro" pitchFamily="34" charset="0"/>
                <a:ea typeface="Source Sans Pro" pitchFamily="34" charset="-122"/>
                <a:cs typeface="Source Sans Pro" pitchFamily="34" charset="-120"/>
              </a:rPr>
              <a:t>Use active reading techniques, such as highlighting, note-taking, and summarizing.</a:t>
            </a:r>
            <a:endParaRPr lang="en-US" sz="1050" dirty="0"/>
          </a:p>
        </p:txBody>
      </p:sp>
      <p:sp>
        <p:nvSpPr>
          <p:cNvPr id="19" name="Shape 17"/>
          <p:cNvSpPr/>
          <p:nvPr/>
        </p:nvSpPr>
        <p:spPr>
          <a:xfrm>
            <a:off x="7455515" y="3306842"/>
            <a:ext cx="484346" cy="15240"/>
          </a:xfrm>
          <a:prstGeom prst="roundRect">
            <a:avLst>
              <a:gd name="adj" fmla="val 381443"/>
            </a:avLst>
          </a:prstGeom>
          <a:solidFill>
            <a:srgbClr val="DABADD"/>
          </a:solidFill>
          <a:ln/>
        </p:spPr>
      </p:sp>
      <p:sp>
        <p:nvSpPr>
          <p:cNvPr id="20" name="Shape 18"/>
          <p:cNvSpPr/>
          <p:nvPr/>
        </p:nvSpPr>
        <p:spPr>
          <a:xfrm>
            <a:off x="7159407" y="3158847"/>
            <a:ext cx="311348" cy="311348"/>
          </a:xfrm>
          <a:prstGeom prst="roundRect">
            <a:avLst>
              <a:gd name="adj" fmla="val 18671"/>
            </a:avLst>
          </a:prstGeom>
          <a:solidFill>
            <a:srgbClr val="F4D4F7"/>
          </a:solidFill>
          <a:ln w="7620">
            <a:solidFill>
              <a:srgbClr val="DABADD"/>
            </a:solidFill>
            <a:prstDash val="solid"/>
          </a:ln>
        </p:spPr>
      </p:sp>
      <p:sp>
        <p:nvSpPr>
          <p:cNvPr id="21" name="Text 19"/>
          <p:cNvSpPr/>
          <p:nvPr/>
        </p:nvSpPr>
        <p:spPr>
          <a:xfrm>
            <a:off x="7266206" y="3216831"/>
            <a:ext cx="97631" cy="195382"/>
          </a:xfrm>
          <a:prstGeom prst="rect">
            <a:avLst/>
          </a:prstGeom>
          <a:noFill/>
          <a:ln/>
        </p:spPr>
        <p:txBody>
          <a:bodyPr wrap="none" lIns="0" tIns="0" rIns="0" bIns="0" rtlCol="0" anchor="t"/>
          <a:lstStyle/>
          <a:p>
            <a:pPr marL="0" indent="0" algn="ctr">
              <a:lnSpc>
                <a:spcPts val="1500"/>
              </a:lnSpc>
              <a:buNone/>
            </a:pPr>
            <a:r>
              <a:rPr lang="en-US" sz="1500" kern="0" spc="-31" dirty="0">
                <a:solidFill>
                  <a:srgbClr val="272525"/>
                </a:solidFill>
                <a:latin typeface="Source Serif Pro Semi Bold" pitchFamily="34" charset="0"/>
                <a:ea typeface="Source Serif Pro Semi Bold" pitchFamily="34" charset="-122"/>
                <a:cs typeface="Source Serif Pro Semi Bold" pitchFamily="34" charset="-120"/>
              </a:rPr>
              <a:t>4</a:t>
            </a:r>
            <a:endParaRPr lang="en-US" sz="1500" dirty="0"/>
          </a:p>
        </p:txBody>
      </p:sp>
      <p:sp>
        <p:nvSpPr>
          <p:cNvPr id="22" name="Text 20"/>
          <p:cNvSpPr/>
          <p:nvPr/>
        </p:nvSpPr>
        <p:spPr>
          <a:xfrm>
            <a:off x="8031539" y="3154948"/>
            <a:ext cx="1628299" cy="123765"/>
          </a:xfrm>
          <a:prstGeom prst="rect">
            <a:avLst/>
          </a:prstGeom>
          <a:noFill/>
          <a:ln/>
        </p:spPr>
        <p:txBody>
          <a:bodyPr wrap="none" lIns="0" tIns="0" rIns="0" bIns="0" rtlCol="0" anchor="t"/>
          <a:lstStyle/>
          <a:p>
            <a:pPr marL="0" indent="0" algn="l">
              <a:lnSpc>
                <a:spcPts val="1600"/>
              </a:lnSpc>
              <a:buNone/>
            </a:pPr>
            <a:r>
              <a:rPr lang="en-US" sz="1250" kern="0" spc="-26"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Manage Time</a:t>
            </a:r>
            <a:endParaRPr lang="en-US" sz="1250" dirty="0">
              <a:highlight>
                <a:srgbClr val="FFFF00"/>
              </a:highlight>
            </a:endParaRPr>
          </a:p>
        </p:txBody>
      </p:sp>
      <p:sp>
        <p:nvSpPr>
          <p:cNvPr id="23" name="Text 21"/>
          <p:cNvSpPr/>
          <p:nvPr/>
        </p:nvSpPr>
        <p:spPr>
          <a:xfrm>
            <a:off x="8076248" y="3428167"/>
            <a:ext cx="5585341" cy="221337"/>
          </a:xfrm>
          <a:prstGeom prst="rect">
            <a:avLst/>
          </a:prstGeom>
          <a:noFill/>
          <a:ln/>
        </p:spPr>
        <p:txBody>
          <a:bodyPr wrap="none" lIns="0" tIns="0" rIns="0" bIns="0" rtlCol="0" anchor="t"/>
          <a:lstStyle/>
          <a:p>
            <a:pPr marL="0" indent="0" algn="l">
              <a:lnSpc>
                <a:spcPts val="1700"/>
              </a:lnSpc>
              <a:buNone/>
            </a:pPr>
            <a:r>
              <a:rPr lang="en-US" sz="1050" kern="0" spc="-22" dirty="0">
                <a:solidFill>
                  <a:srgbClr val="272525"/>
                </a:solidFill>
                <a:latin typeface="Source Sans Pro" pitchFamily="34" charset="0"/>
                <a:ea typeface="Source Sans Pro" pitchFamily="34" charset="-122"/>
                <a:cs typeface="Source Sans Pro" pitchFamily="34" charset="-120"/>
              </a:rPr>
              <a:t>Allocate a specific amount of time for reading and stick to it.</a:t>
            </a:r>
            <a:endParaRPr lang="en-US" sz="1050" dirty="0"/>
          </a:p>
        </p:txBody>
      </p:sp>
      <p:sp>
        <p:nvSpPr>
          <p:cNvPr id="24" name="Shape 22"/>
          <p:cNvSpPr/>
          <p:nvPr/>
        </p:nvSpPr>
        <p:spPr>
          <a:xfrm>
            <a:off x="6690300" y="3929658"/>
            <a:ext cx="484346" cy="15240"/>
          </a:xfrm>
          <a:prstGeom prst="roundRect">
            <a:avLst>
              <a:gd name="adj" fmla="val 381443"/>
            </a:avLst>
          </a:prstGeom>
          <a:solidFill>
            <a:srgbClr val="DABADD"/>
          </a:solidFill>
          <a:ln/>
        </p:spPr>
      </p:sp>
      <p:sp>
        <p:nvSpPr>
          <p:cNvPr id="25" name="Shape 23"/>
          <p:cNvSpPr/>
          <p:nvPr/>
        </p:nvSpPr>
        <p:spPr>
          <a:xfrm>
            <a:off x="7159407" y="3781663"/>
            <a:ext cx="311348" cy="311348"/>
          </a:xfrm>
          <a:prstGeom prst="roundRect">
            <a:avLst>
              <a:gd name="adj" fmla="val 18671"/>
            </a:avLst>
          </a:prstGeom>
          <a:solidFill>
            <a:srgbClr val="F4D4F7"/>
          </a:solidFill>
          <a:ln w="7620">
            <a:solidFill>
              <a:srgbClr val="DABADD"/>
            </a:solidFill>
            <a:prstDash val="solid"/>
          </a:ln>
        </p:spPr>
      </p:sp>
      <p:sp>
        <p:nvSpPr>
          <p:cNvPr id="26" name="Text 24"/>
          <p:cNvSpPr/>
          <p:nvPr/>
        </p:nvSpPr>
        <p:spPr>
          <a:xfrm>
            <a:off x="7266206" y="3839647"/>
            <a:ext cx="97631" cy="195382"/>
          </a:xfrm>
          <a:prstGeom prst="rect">
            <a:avLst/>
          </a:prstGeom>
          <a:noFill/>
          <a:ln/>
        </p:spPr>
        <p:txBody>
          <a:bodyPr wrap="none" lIns="0" tIns="0" rIns="0" bIns="0" rtlCol="0" anchor="t"/>
          <a:lstStyle/>
          <a:p>
            <a:pPr marL="0" indent="0" algn="ctr">
              <a:lnSpc>
                <a:spcPts val="1500"/>
              </a:lnSpc>
              <a:buNone/>
            </a:pPr>
            <a:r>
              <a:rPr lang="en-US" sz="1500" kern="0" spc="-31" dirty="0">
                <a:solidFill>
                  <a:srgbClr val="272525"/>
                </a:solidFill>
                <a:latin typeface="Source Serif Pro Semi Bold" pitchFamily="34" charset="0"/>
                <a:ea typeface="Source Serif Pro Semi Bold" pitchFamily="34" charset="-122"/>
                <a:cs typeface="Source Serif Pro Semi Bold" pitchFamily="34" charset="-120"/>
              </a:rPr>
              <a:t>5</a:t>
            </a:r>
            <a:endParaRPr lang="en-US" sz="1500" dirty="0"/>
          </a:p>
        </p:txBody>
      </p:sp>
      <p:sp>
        <p:nvSpPr>
          <p:cNvPr id="27" name="Text 25"/>
          <p:cNvSpPr/>
          <p:nvPr/>
        </p:nvSpPr>
        <p:spPr>
          <a:xfrm>
            <a:off x="4925616" y="3764399"/>
            <a:ext cx="1628299" cy="203597"/>
          </a:xfrm>
          <a:prstGeom prst="rect">
            <a:avLst/>
          </a:prstGeom>
          <a:noFill/>
          <a:ln/>
        </p:spPr>
        <p:txBody>
          <a:bodyPr wrap="none" lIns="0" tIns="0" rIns="0" bIns="0" rtlCol="0" anchor="t"/>
          <a:lstStyle/>
          <a:p>
            <a:pPr marL="0" indent="0" algn="r">
              <a:lnSpc>
                <a:spcPts val="1600"/>
              </a:lnSpc>
              <a:buNone/>
            </a:pPr>
            <a:r>
              <a:rPr lang="en-US" sz="1250" b="1" kern="0" spc="-26"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Understand Your Pace</a:t>
            </a:r>
            <a:endParaRPr lang="en-US" sz="1250" b="1" dirty="0">
              <a:highlight>
                <a:srgbClr val="FFFF00"/>
              </a:highlight>
            </a:endParaRPr>
          </a:p>
        </p:txBody>
      </p:sp>
      <p:sp>
        <p:nvSpPr>
          <p:cNvPr id="28" name="Text 26"/>
          <p:cNvSpPr/>
          <p:nvPr/>
        </p:nvSpPr>
        <p:spPr>
          <a:xfrm>
            <a:off x="968693" y="4050983"/>
            <a:ext cx="5585222" cy="221337"/>
          </a:xfrm>
          <a:prstGeom prst="rect">
            <a:avLst/>
          </a:prstGeom>
          <a:noFill/>
          <a:ln/>
        </p:spPr>
        <p:txBody>
          <a:bodyPr wrap="none" lIns="0" tIns="0" rIns="0" bIns="0" rtlCol="0" anchor="t"/>
          <a:lstStyle/>
          <a:p>
            <a:pPr marL="0" indent="0" algn="r">
              <a:lnSpc>
                <a:spcPts val="1700"/>
              </a:lnSpc>
              <a:buNone/>
            </a:pPr>
            <a:r>
              <a:rPr lang="en-US" sz="1050" kern="0" spc="-22" dirty="0">
                <a:solidFill>
                  <a:srgbClr val="272525"/>
                </a:solidFill>
                <a:latin typeface="Source Sans Pro" pitchFamily="34" charset="0"/>
                <a:ea typeface="Source Sans Pro" pitchFamily="34" charset="-122"/>
                <a:cs typeface="Source Sans Pro" pitchFamily="34" charset="-120"/>
              </a:rPr>
              <a:t>Recognize how quickly you can read and adjust your approach accordingly.</a:t>
            </a:r>
            <a:endParaRPr lang="en-US" sz="1050" dirty="0"/>
          </a:p>
        </p:txBody>
      </p:sp>
      <p:sp>
        <p:nvSpPr>
          <p:cNvPr id="29" name="Shape 27"/>
          <p:cNvSpPr/>
          <p:nvPr/>
        </p:nvSpPr>
        <p:spPr>
          <a:xfrm>
            <a:off x="7455515" y="4552474"/>
            <a:ext cx="484346" cy="15240"/>
          </a:xfrm>
          <a:prstGeom prst="roundRect">
            <a:avLst>
              <a:gd name="adj" fmla="val 381443"/>
            </a:avLst>
          </a:prstGeom>
          <a:solidFill>
            <a:srgbClr val="DABADD"/>
          </a:solidFill>
          <a:ln/>
        </p:spPr>
      </p:sp>
      <p:sp>
        <p:nvSpPr>
          <p:cNvPr id="30" name="Shape 28"/>
          <p:cNvSpPr/>
          <p:nvPr/>
        </p:nvSpPr>
        <p:spPr>
          <a:xfrm>
            <a:off x="7159407" y="4404479"/>
            <a:ext cx="311348" cy="311348"/>
          </a:xfrm>
          <a:prstGeom prst="roundRect">
            <a:avLst>
              <a:gd name="adj" fmla="val 18671"/>
            </a:avLst>
          </a:prstGeom>
          <a:solidFill>
            <a:srgbClr val="F4D4F7"/>
          </a:solidFill>
          <a:ln w="7620">
            <a:solidFill>
              <a:srgbClr val="DABADD"/>
            </a:solidFill>
            <a:prstDash val="solid"/>
          </a:ln>
        </p:spPr>
      </p:sp>
      <p:sp>
        <p:nvSpPr>
          <p:cNvPr id="31" name="Text 29"/>
          <p:cNvSpPr/>
          <p:nvPr/>
        </p:nvSpPr>
        <p:spPr>
          <a:xfrm>
            <a:off x="7266206" y="4462463"/>
            <a:ext cx="97631" cy="195382"/>
          </a:xfrm>
          <a:prstGeom prst="rect">
            <a:avLst/>
          </a:prstGeom>
          <a:noFill/>
          <a:ln/>
        </p:spPr>
        <p:txBody>
          <a:bodyPr wrap="none" lIns="0" tIns="0" rIns="0" bIns="0" rtlCol="0" anchor="t"/>
          <a:lstStyle/>
          <a:p>
            <a:pPr marL="0" indent="0" algn="ctr">
              <a:lnSpc>
                <a:spcPts val="1500"/>
              </a:lnSpc>
              <a:buNone/>
            </a:pPr>
            <a:r>
              <a:rPr lang="en-US" sz="1500" kern="0" spc="-31" dirty="0">
                <a:solidFill>
                  <a:srgbClr val="272525"/>
                </a:solidFill>
                <a:latin typeface="Source Serif Pro Semi Bold" pitchFamily="34" charset="0"/>
                <a:ea typeface="Source Serif Pro Semi Bold" pitchFamily="34" charset="-122"/>
                <a:cs typeface="Source Serif Pro Semi Bold" pitchFamily="34" charset="-120"/>
              </a:rPr>
              <a:t>6</a:t>
            </a:r>
            <a:endParaRPr lang="en-US" sz="1500" dirty="0"/>
          </a:p>
        </p:txBody>
      </p:sp>
      <p:sp>
        <p:nvSpPr>
          <p:cNvPr id="32" name="Text 30"/>
          <p:cNvSpPr/>
          <p:nvPr/>
        </p:nvSpPr>
        <p:spPr>
          <a:xfrm>
            <a:off x="8076248" y="4387215"/>
            <a:ext cx="1628299" cy="203597"/>
          </a:xfrm>
          <a:prstGeom prst="rect">
            <a:avLst/>
          </a:prstGeom>
          <a:noFill/>
          <a:ln/>
        </p:spPr>
        <p:txBody>
          <a:bodyPr wrap="none" lIns="0" tIns="0" rIns="0" bIns="0" rtlCol="0" anchor="t"/>
          <a:lstStyle/>
          <a:p>
            <a:pPr marL="0" indent="0" algn="l">
              <a:lnSpc>
                <a:spcPts val="1600"/>
              </a:lnSpc>
              <a:buNone/>
            </a:pPr>
            <a:r>
              <a:rPr lang="en-US" sz="1250" kern="0" spc="-26"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Reflect and Review</a:t>
            </a:r>
            <a:endParaRPr lang="en-US" sz="1250" dirty="0">
              <a:highlight>
                <a:srgbClr val="FFFF00"/>
              </a:highlight>
            </a:endParaRPr>
          </a:p>
        </p:txBody>
      </p:sp>
      <p:sp>
        <p:nvSpPr>
          <p:cNvPr id="33" name="Text 31"/>
          <p:cNvSpPr/>
          <p:nvPr/>
        </p:nvSpPr>
        <p:spPr>
          <a:xfrm>
            <a:off x="8076248" y="4673798"/>
            <a:ext cx="5585341" cy="221337"/>
          </a:xfrm>
          <a:prstGeom prst="rect">
            <a:avLst/>
          </a:prstGeom>
          <a:noFill/>
          <a:ln/>
        </p:spPr>
        <p:txBody>
          <a:bodyPr wrap="none" lIns="0" tIns="0" rIns="0" bIns="0" rtlCol="0" anchor="t"/>
          <a:lstStyle/>
          <a:p>
            <a:pPr marL="0" indent="0" algn="l">
              <a:lnSpc>
                <a:spcPts val="1700"/>
              </a:lnSpc>
              <a:buNone/>
            </a:pPr>
            <a:r>
              <a:rPr lang="en-US" sz="1050" kern="0" spc="-22" dirty="0">
                <a:solidFill>
                  <a:srgbClr val="272525"/>
                </a:solidFill>
                <a:latin typeface="Source Sans Pro" pitchFamily="34" charset="0"/>
                <a:ea typeface="Source Sans Pro" pitchFamily="34" charset="-122"/>
                <a:cs typeface="Source Sans Pro" pitchFamily="34" charset="-120"/>
              </a:rPr>
              <a:t>Periodically pause to review what you've read and ensure understanding.</a:t>
            </a:r>
            <a:endParaRPr lang="en-US" sz="1050" dirty="0"/>
          </a:p>
        </p:txBody>
      </p:sp>
      <p:sp>
        <p:nvSpPr>
          <p:cNvPr id="34" name="Shape 32"/>
          <p:cNvSpPr/>
          <p:nvPr/>
        </p:nvSpPr>
        <p:spPr>
          <a:xfrm>
            <a:off x="6690300" y="5175290"/>
            <a:ext cx="484346" cy="15240"/>
          </a:xfrm>
          <a:prstGeom prst="roundRect">
            <a:avLst>
              <a:gd name="adj" fmla="val 381443"/>
            </a:avLst>
          </a:prstGeom>
          <a:solidFill>
            <a:srgbClr val="DABADD"/>
          </a:solidFill>
          <a:ln/>
        </p:spPr>
      </p:sp>
      <p:sp>
        <p:nvSpPr>
          <p:cNvPr id="35" name="Shape 33"/>
          <p:cNvSpPr/>
          <p:nvPr/>
        </p:nvSpPr>
        <p:spPr>
          <a:xfrm>
            <a:off x="7159407" y="5027295"/>
            <a:ext cx="311348" cy="311348"/>
          </a:xfrm>
          <a:prstGeom prst="roundRect">
            <a:avLst>
              <a:gd name="adj" fmla="val 18671"/>
            </a:avLst>
          </a:prstGeom>
          <a:solidFill>
            <a:srgbClr val="F4D4F7"/>
          </a:solidFill>
          <a:ln w="7620">
            <a:solidFill>
              <a:srgbClr val="DABADD"/>
            </a:solidFill>
            <a:prstDash val="solid"/>
          </a:ln>
        </p:spPr>
      </p:sp>
      <p:sp>
        <p:nvSpPr>
          <p:cNvPr id="36" name="Text 34"/>
          <p:cNvSpPr/>
          <p:nvPr/>
        </p:nvSpPr>
        <p:spPr>
          <a:xfrm>
            <a:off x="7266206" y="5085278"/>
            <a:ext cx="97631" cy="195382"/>
          </a:xfrm>
          <a:prstGeom prst="rect">
            <a:avLst/>
          </a:prstGeom>
          <a:noFill/>
          <a:ln/>
        </p:spPr>
        <p:txBody>
          <a:bodyPr wrap="none" lIns="0" tIns="0" rIns="0" bIns="0" rtlCol="0" anchor="t"/>
          <a:lstStyle/>
          <a:p>
            <a:pPr marL="0" indent="0" algn="ctr">
              <a:lnSpc>
                <a:spcPts val="1500"/>
              </a:lnSpc>
              <a:buNone/>
            </a:pPr>
            <a:r>
              <a:rPr lang="en-US" sz="1500" kern="0" spc="-31" dirty="0">
                <a:solidFill>
                  <a:srgbClr val="272525"/>
                </a:solidFill>
                <a:latin typeface="Source Serif Pro Semi Bold" pitchFamily="34" charset="0"/>
                <a:ea typeface="Source Serif Pro Semi Bold" pitchFamily="34" charset="-122"/>
                <a:cs typeface="Source Serif Pro Semi Bold" pitchFamily="34" charset="-120"/>
              </a:rPr>
              <a:t>7</a:t>
            </a:r>
            <a:endParaRPr lang="en-US" sz="1500" dirty="0"/>
          </a:p>
        </p:txBody>
      </p:sp>
      <p:sp>
        <p:nvSpPr>
          <p:cNvPr id="37" name="Text 35"/>
          <p:cNvSpPr/>
          <p:nvPr/>
        </p:nvSpPr>
        <p:spPr>
          <a:xfrm>
            <a:off x="4925616" y="5010031"/>
            <a:ext cx="1628299" cy="203597"/>
          </a:xfrm>
          <a:prstGeom prst="rect">
            <a:avLst/>
          </a:prstGeom>
          <a:noFill/>
          <a:ln/>
        </p:spPr>
        <p:txBody>
          <a:bodyPr wrap="none" lIns="0" tIns="0" rIns="0" bIns="0" rtlCol="0" anchor="t"/>
          <a:lstStyle/>
          <a:p>
            <a:pPr marL="0" indent="0" algn="r">
              <a:lnSpc>
                <a:spcPts val="1600"/>
              </a:lnSpc>
              <a:buNone/>
            </a:pPr>
            <a:r>
              <a:rPr lang="en-US" sz="1250" kern="0" spc="-26"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Use Reading Aids</a:t>
            </a:r>
            <a:endParaRPr lang="en-US" sz="1250" dirty="0">
              <a:highlight>
                <a:srgbClr val="FFFF00"/>
              </a:highlight>
            </a:endParaRPr>
          </a:p>
        </p:txBody>
      </p:sp>
      <p:sp>
        <p:nvSpPr>
          <p:cNvPr id="38" name="Text 36"/>
          <p:cNvSpPr/>
          <p:nvPr/>
        </p:nvSpPr>
        <p:spPr>
          <a:xfrm>
            <a:off x="968693" y="5296614"/>
            <a:ext cx="5585222" cy="221337"/>
          </a:xfrm>
          <a:prstGeom prst="rect">
            <a:avLst/>
          </a:prstGeom>
          <a:noFill/>
          <a:ln/>
        </p:spPr>
        <p:txBody>
          <a:bodyPr wrap="none" lIns="0" tIns="0" rIns="0" bIns="0" rtlCol="0" anchor="t"/>
          <a:lstStyle/>
          <a:p>
            <a:pPr marL="0" indent="0" algn="r">
              <a:lnSpc>
                <a:spcPts val="1700"/>
              </a:lnSpc>
              <a:buNone/>
            </a:pPr>
            <a:r>
              <a:rPr lang="en-US" sz="1050" kern="0" spc="-22" dirty="0">
                <a:solidFill>
                  <a:srgbClr val="272525"/>
                </a:solidFill>
                <a:latin typeface="Source Sans Pro" pitchFamily="34" charset="0"/>
                <a:ea typeface="Source Sans Pro" pitchFamily="34" charset="-122"/>
                <a:cs typeface="Source Sans Pro" pitchFamily="34" charset="-120"/>
              </a:rPr>
              <a:t>Utilize dictionaries, glossaries, and other resources to enhance your comprehension.</a:t>
            </a:r>
            <a:endParaRPr lang="en-US" sz="1050" dirty="0"/>
          </a:p>
        </p:txBody>
      </p:sp>
      <p:sp>
        <p:nvSpPr>
          <p:cNvPr id="39" name="Shape 37"/>
          <p:cNvSpPr/>
          <p:nvPr/>
        </p:nvSpPr>
        <p:spPr>
          <a:xfrm>
            <a:off x="7455515" y="5798106"/>
            <a:ext cx="484346" cy="15240"/>
          </a:xfrm>
          <a:prstGeom prst="roundRect">
            <a:avLst>
              <a:gd name="adj" fmla="val 381443"/>
            </a:avLst>
          </a:prstGeom>
          <a:solidFill>
            <a:srgbClr val="DABADD"/>
          </a:solidFill>
          <a:ln/>
        </p:spPr>
      </p:sp>
      <p:sp>
        <p:nvSpPr>
          <p:cNvPr id="40" name="Shape 38"/>
          <p:cNvSpPr/>
          <p:nvPr/>
        </p:nvSpPr>
        <p:spPr>
          <a:xfrm>
            <a:off x="7159407" y="5650111"/>
            <a:ext cx="311348" cy="311348"/>
          </a:xfrm>
          <a:prstGeom prst="roundRect">
            <a:avLst>
              <a:gd name="adj" fmla="val 18671"/>
            </a:avLst>
          </a:prstGeom>
          <a:solidFill>
            <a:srgbClr val="F4D4F7"/>
          </a:solidFill>
          <a:ln w="7620">
            <a:solidFill>
              <a:srgbClr val="DABADD"/>
            </a:solidFill>
            <a:prstDash val="solid"/>
          </a:ln>
        </p:spPr>
      </p:sp>
      <p:sp>
        <p:nvSpPr>
          <p:cNvPr id="41" name="Text 39"/>
          <p:cNvSpPr/>
          <p:nvPr/>
        </p:nvSpPr>
        <p:spPr>
          <a:xfrm>
            <a:off x="7266206" y="5708094"/>
            <a:ext cx="97631" cy="195382"/>
          </a:xfrm>
          <a:prstGeom prst="rect">
            <a:avLst/>
          </a:prstGeom>
          <a:noFill/>
          <a:ln/>
        </p:spPr>
        <p:txBody>
          <a:bodyPr wrap="none" lIns="0" tIns="0" rIns="0" bIns="0" rtlCol="0" anchor="t"/>
          <a:lstStyle/>
          <a:p>
            <a:pPr marL="0" indent="0" algn="ctr">
              <a:lnSpc>
                <a:spcPts val="1500"/>
              </a:lnSpc>
              <a:buNone/>
            </a:pPr>
            <a:r>
              <a:rPr lang="en-US" sz="1500" kern="0" spc="-31" dirty="0">
                <a:solidFill>
                  <a:srgbClr val="272525"/>
                </a:solidFill>
                <a:latin typeface="Source Serif Pro Semi Bold" pitchFamily="34" charset="0"/>
                <a:ea typeface="Source Serif Pro Semi Bold" pitchFamily="34" charset="-122"/>
                <a:cs typeface="Source Serif Pro Semi Bold" pitchFamily="34" charset="-120"/>
              </a:rPr>
              <a:t>8</a:t>
            </a:r>
            <a:endParaRPr lang="en-US" sz="1500" dirty="0"/>
          </a:p>
        </p:txBody>
      </p:sp>
      <p:sp>
        <p:nvSpPr>
          <p:cNvPr id="42" name="Text 40"/>
          <p:cNvSpPr/>
          <p:nvPr/>
        </p:nvSpPr>
        <p:spPr>
          <a:xfrm>
            <a:off x="8076248" y="5632847"/>
            <a:ext cx="1657112" cy="203597"/>
          </a:xfrm>
          <a:prstGeom prst="rect">
            <a:avLst/>
          </a:prstGeom>
          <a:noFill/>
          <a:ln/>
        </p:spPr>
        <p:txBody>
          <a:bodyPr wrap="none" lIns="0" tIns="0" rIns="0" bIns="0" rtlCol="0" anchor="t"/>
          <a:lstStyle/>
          <a:p>
            <a:pPr marL="0" indent="0" algn="l">
              <a:lnSpc>
                <a:spcPts val="1600"/>
              </a:lnSpc>
              <a:buNone/>
            </a:pPr>
            <a:r>
              <a:rPr lang="en-US" sz="1250" kern="0" spc="-26"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Practice Active Reading</a:t>
            </a:r>
            <a:endParaRPr lang="en-US" sz="1250" dirty="0">
              <a:highlight>
                <a:srgbClr val="FFFF00"/>
              </a:highlight>
            </a:endParaRPr>
          </a:p>
        </p:txBody>
      </p:sp>
      <p:sp>
        <p:nvSpPr>
          <p:cNvPr id="43" name="Text 41"/>
          <p:cNvSpPr/>
          <p:nvPr/>
        </p:nvSpPr>
        <p:spPr>
          <a:xfrm>
            <a:off x="8076248" y="5919430"/>
            <a:ext cx="5585341" cy="221337"/>
          </a:xfrm>
          <a:prstGeom prst="rect">
            <a:avLst/>
          </a:prstGeom>
          <a:noFill/>
          <a:ln/>
        </p:spPr>
        <p:txBody>
          <a:bodyPr wrap="none" lIns="0" tIns="0" rIns="0" bIns="0" rtlCol="0" anchor="t"/>
          <a:lstStyle/>
          <a:p>
            <a:pPr marL="0" indent="0" algn="l">
              <a:lnSpc>
                <a:spcPts val="1700"/>
              </a:lnSpc>
              <a:buNone/>
            </a:pPr>
            <a:r>
              <a:rPr lang="en-US" sz="1050" kern="0" spc="-22" dirty="0">
                <a:solidFill>
                  <a:srgbClr val="272525"/>
                </a:solidFill>
                <a:latin typeface="Source Sans Pro" pitchFamily="34" charset="0"/>
                <a:ea typeface="Source Sans Pro" pitchFamily="34" charset="-122"/>
                <a:cs typeface="Source Sans Pro" pitchFamily="34" charset="-120"/>
              </a:rPr>
              <a:t>Ask questions, make connections, and relate the text to your own experiences.</a:t>
            </a:r>
            <a:endParaRPr lang="en-US" sz="1050" dirty="0"/>
          </a:p>
        </p:txBody>
      </p:sp>
      <p:sp>
        <p:nvSpPr>
          <p:cNvPr id="44" name="Shape 42"/>
          <p:cNvSpPr/>
          <p:nvPr/>
        </p:nvSpPr>
        <p:spPr>
          <a:xfrm>
            <a:off x="6690300" y="6420922"/>
            <a:ext cx="484346" cy="15240"/>
          </a:xfrm>
          <a:prstGeom prst="roundRect">
            <a:avLst>
              <a:gd name="adj" fmla="val 381443"/>
            </a:avLst>
          </a:prstGeom>
          <a:solidFill>
            <a:srgbClr val="DABADD"/>
          </a:solidFill>
          <a:ln/>
        </p:spPr>
      </p:sp>
      <p:sp>
        <p:nvSpPr>
          <p:cNvPr id="45" name="Shape 43"/>
          <p:cNvSpPr/>
          <p:nvPr/>
        </p:nvSpPr>
        <p:spPr>
          <a:xfrm>
            <a:off x="7159407" y="6272927"/>
            <a:ext cx="311348" cy="311348"/>
          </a:xfrm>
          <a:prstGeom prst="roundRect">
            <a:avLst>
              <a:gd name="adj" fmla="val 18671"/>
            </a:avLst>
          </a:prstGeom>
          <a:solidFill>
            <a:srgbClr val="F4D4F7"/>
          </a:solidFill>
          <a:ln w="7620">
            <a:solidFill>
              <a:srgbClr val="DABADD"/>
            </a:solidFill>
            <a:prstDash val="solid"/>
          </a:ln>
        </p:spPr>
      </p:sp>
      <p:sp>
        <p:nvSpPr>
          <p:cNvPr id="46" name="Text 44"/>
          <p:cNvSpPr/>
          <p:nvPr/>
        </p:nvSpPr>
        <p:spPr>
          <a:xfrm>
            <a:off x="7266206" y="6330910"/>
            <a:ext cx="97631" cy="195382"/>
          </a:xfrm>
          <a:prstGeom prst="rect">
            <a:avLst/>
          </a:prstGeom>
          <a:noFill/>
          <a:ln/>
        </p:spPr>
        <p:txBody>
          <a:bodyPr wrap="none" lIns="0" tIns="0" rIns="0" bIns="0" rtlCol="0" anchor="t"/>
          <a:lstStyle/>
          <a:p>
            <a:pPr marL="0" indent="0" algn="ctr">
              <a:lnSpc>
                <a:spcPts val="1500"/>
              </a:lnSpc>
              <a:buNone/>
            </a:pPr>
            <a:r>
              <a:rPr lang="en-US" sz="1500" kern="0" spc="-31" dirty="0">
                <a:solidFill>
                  <a:srgbClr val="272525"/>
                </a:solidFill>
                <a:latin typeface="Source Serif Pro Semi Bold" pitchFamily="34" charset="0"/>
                <a:ea typeface="Source Serif Pro Semi Bold" pitchFamily="34" charset="-122"/>
                <a:cs typeface="Source Serif Pro Semi Bold" pitchFamily="34" charset="-120"/>
              </a:rPr>
              <a:t>9</a:t>
            </a:r>
            <a:endParaRPr lang="en-US" sz="1500" dirty="0"/>
          </a:p>
        </p:txBody>
      </p:sp>
      <p:sp>
        <p:nvSpPr>
          <p:cNvPr id="47" name="Text 45"/>
          <p:cNvSpPr/>
          <p:nvPr/>
        </p:nvSpPr>
        <p:spPr>
          <a:xfrm>
            <a:off x="4795480" y="6255663"/>
            <a:ext cx="1758434" cy="203597"/>
          </a:xfrm>
          <a:prstGeom prst="rect">
            <a:avLst/>
          </a:prstGeom>
          <a:noFill/>
          <a:ln/>
        </p:spPr>
        <p:txBody>
          <a:bodyPr wrap="none" lIns="0" tIns="0" rIns="0" bIns="0" rtlCol="0" anchor="t"/>
          <a:lstStyle/>
          <a:p>
            <a:pPr marL="0" indent="0" algn="r">
              <a:lnSpc>
                <a:spcPts val="1600"/>
              </a:lnSpc>
              <a:buNone/>
            </a:pPr>
            <a:r>
              <a:rPr lang="en-US" sz="1250" kern="0" spc="-26"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Revisit Difficult Passages</a:t>
            </a:r>
            <a:endParaRPr lang="en-US" sz="1250" dirty="0">
              <a:highlight>
                <a:srgbClr val="FFFF00"/>
              </a:highlight>
            </a:endParaRPr>
          </a:p>
        </p:txBody>
      </p:sp>
      <p:sp>
        <p:nvSpPr>
          <p:cNvPr id="48" name="Text 46"/>
          <p:cNvSpPr/>
          <p:nvPr/>
        </p:nvSpPr>
        <p:spPr>
          <a:xfrm>
            <a:off x="968693" y="6542246"/>
            <a:ext cx="5585222" cy="221337"/>
          </a:xfrm>
          <a:prstGeom prst="rect">
            <a:avLst/>
          </a:prstGeom>
          <a:noFill/>
          <a:ln/>
        </p:spPr>
        <p:txBody>
          <a:bodyPr wrap="none" lIns="0" tIns="0" rIns="0" bIns="0" rtlCol="0" anchor="t"/>
          <a:lstStyle/>
          <a:p>
            <a:pPr marL="0" indent="0" algn="r">
              <a:lnSpc>
                <a:spcPts val="1700"/>
              </a:lnSpc>
              <a:buNone/>
            </a:pPr>
            <a:r>
              <a:rPr lang="en-US" sz="1050" kern="0" spc="-22" dirty="0">
                <a:solidFill>
                  <a:srgbClr val="272525"/>
                </a:solidFill>
                <a:latin typeface="Source Sans Pro" pitchFamily="34" charset="0"/>
                <a:ea typeface="Source Sans Pro" pitchFamily="34" charset="-122"/>
                <a:cs typeface="Source Sans Pro" pitchFamily="34" charset="-120"/>
              </a:rPr>
              <a:t>Reread challenging sections to clarify any confusion.</a:t>
            </a:r>
            <a:endParaRPr lang="en-US" sz="1050" dirty="0"/>
          </a:p>
        </p:txBody>
      </p:sp>
      <p:sp>
        <p:nvSpPr>
          <p:cNvPr id="49" name="Shape 47"/>
          <p:cNvSpPr/>
          <p:nvPr/>
        </p:nvSpPr>
        <p:spPr>
          <a:xfrm>
            <a:off x="7455515" y="7043737"/>
            <a:ext cx="484346" cy="15240"/>
          </a:xfrm>
          <a:prstGeom prst="roundRect">
            <a:avLst>
              <a:gd name="adj" fmla="val 381443"/>
            </a:avLst>
          </a:prstGeom>
          <a:solidFill>
            <a:srgbClr val="DABADD"/>
          </a:solidFill>
          <a:ln/>
        </p:spPr>
      </p:sp>
      <p:sp>
        <p:nvSpPr>
          <p:cNvPr id="50" name="Shape 48"/>
          <p:cNvSpPr/>
          <p:nvPr/>
        </p:nvSpPr>
        <p:spPr>
          <a:xfrm>
            <a:off x="7159407" y="6895743"/>
            <a:ext cx="311348" cy="311348"/>
          </a:xfrm>
          <a:prstGeom prst="roundRect">
            <a:avLst>
              <a:gd name="adj" fmla="val 18671"/>
            </a:avLst>
          </a:prstGeom>
          <a:solidFill>
            <a:srgbClr val="F4D4F7"/>
          </a:solidFill>
          <a:ln w="7620">
            <a:solidFill>
              <a:srgbClr val="DABADD"/>
            </a:solidFill>
            <a:prstDash val="solid"/>
          </a:ln>
        </p:spPr>
      </p:sp>
      <p:sp>
        <p:nvSpPr>
          <p:cNvPr id="51" name="Text 49"/>
          <p:cNvSpPr/>
          <p:nvPr/>
        </p:nvSpPr>
        <p:spPr>
          <a:xfrm>
            <a:off x="7217390" y="6953726"/>
            <a:ext cx="195263" cy="195382"/>
          </a:xfrm>
          <a:prstGeom prst="rect">
            <a:avLst/>
          </a:prstGeom>
          <a:noFill/>
          <a:ln/>
        </p:spPr>
        <p:txBody>
          <a:bodyPr wrap="none" lIns="0" tIns="0" rIns="0" bIns="0" rtlCol="0" anchor="t"/>
          <a:lstStyle/>
          <a:p>
            <a:pPr marL="0" indent="0" algn="ctr">
              <a:lnSpc>
                <a:spcPts val="1500"/>
              </a:lnSpc>
              <a:buNone/>
            </a:pPr>
            <a:r>
              <a:rPr lang="en-US" sz="1500" kern="0" spc="-31" dirty="0">
                <a:solidFill>
                  <a:srgbClr val="272525"/>
                </a:solidFill>
                <a:latin typeface="Source Serif Pro Semi Bold" pitchFamily="34" charset="0"/>
                <a:ea typeface="Source Serif Pro Semi Bold" pitchFamily="34" charset="-122"/>
                <a:cs typeface="Source Serif Pro Semi Bold" pitchFamily="34" charset="-120"/>
              </a:rPr>
              <a:t>10</a:t>
            </a:r>
            <a:endParaRPr lang="en-US" sz="1500" dirty="0"/>
          </a:p>
        </p:txBody>
      </p:sp>
      <p:sp>
        <p:nvSpPr>
          <p:cNvPr id="52" name="Text 50"/>
          <p:cNvSpPr/>
          <p:nvPr/>
        </p:nvSpPr>
        <p:spPr>
          <a:xfrm>
            <a:off x="8076248" y="6878479"/>
            <a:ext cx="1628299" cy="203597"/>
          </a:xfrm>
          <a:prstGeom prst="rect">
            <a:avLst/>
          </a:prstGeom>
          <a:noFill/>
          <a:ln/>
        </p:spPr>
        <p:txBody>
          <a:bodyPr wrap="none" lIns="0" tIns="0" rIns="0" bIns="0" rtlCol="0" anchor="t"/>
          <a:lstStyle/>
          <a:p>
            <a:pPr marL="0" indent="0" algn="l">
              <a:lnSpc>
                <a:spcPts val="1600"/>
              </a:lnSpc>
              <a:buNone/>
            </a:pPr>
            <a:r>
              <a:rPr lang="en-US" sz="1250" kern="0" spc="-26" dirty="0">
                <a:solidFill>
                  <a:srgbClr val="272525"/>
                </a:solidFill>
                <a:highlight>
                  <a:srgbClr val="FFFF00"/>
                </a:highlight>
                <a:latin typeface="Source Serif Pro Semi Bold" pitchFamily="34" charset="0"/>
                <a:ea typeface="Source Serif Pro Semi Bold" pitchFamily="34" charset="-122"/>
                <a:cs typeface="Source Serif Pro Semi Bold" pitchFamily="34" charset="-120"/>
              </a:rPr>
              <a:t>Discuss and Share</a:t>
            </a:r>
            <a:endParaRPr lang="en-US" sz="1250" dirty="0">
              <a:highlight>
                <a:srgbClr val="FFFF00"/>
              </a:highlight>
            </a:endParaRPr>
          </a:p>
        </p:txBody>
      </p:sp>
      <p:sp>
        <p:nvSpPr>
          <p:cNvPr id="53" name="Text 51"/>
          <p:cNvSpPr/>
          <p:nvPr/>
        </p:nvSpPr>
        <p:spPr>
          <a:xfrm>
            <a:off x="8076248" y="7165062"/>
            <a:ext cx="5585341" cy="442674"/>
          </a:xfrm>
          <a:prstGeom prst="rect">
            <a:avLst/>
          </a:prstGeom>
          <a:noFill/>
          <a:ln/>
        </p:spPr>
        <p:txBody>
          <a:bodyPr wrap="square" lIns="0" tIns="0" rIns="0" bIns="0" rtlCol="0" anchor="t"/>
          <a:lstStyle/>
          <a:p>
            <a:pPr marL="0" indent="0" algn="l">
              <a:lnSpc>
                <a:spcPts val="1700"/>
              </a:lnSpc>
              <a:buNone/>
            </a:pPr>
            <a:r>
              <a:rPr lang="en-US" sz="1050" kern="0" spc="-22" dirty="0">
                <a:solidFill>
                  <a:srgbClr val="272525"/>
                </a:solidFill>
                <a:latin typeface="Source Sans Pro" pitchFamily="34" charset="0"/>
                <a:ea typeface="Source Sans Pro" pitchFamily="34" charset="-122"/>
                <a:cs typeface="Source Sans Pro" pitchFamily="34" charset="-120"/>
              </a:rPr>
              <a:t>Talk about what you've read with others to solidify your understanding and gain different perspectives.</a:t>
            </a:r>
            <a:endParaRPr lang="en-US" sz="10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853B978-42E3-2F70-0E69-8B557A622460}"/>
              </a:ext>
            </a:extLst>
          </p:cNvPr>
          <p:cNvSpPr txBox="1"/>
          <p:nvPr/>
        </p:nvSpPr>
        <p:spPr>
          <a:xfrm>
            <a:off x="944880" y="1298644"/>
            <a:ext cx="11196320" cy="5078313"/>
          </a:xfrm>
          <a:prstGeom prst="rect">
            <a:avLst/>
          </a:prstGeom>
          <a:noFill/>
        </p:spPr>
        <p:txBody>
          <a:bodyPr wrap="square">
            <a:spAutoFit/>
          </a:bodyPr>
          <a:lstStyle/>
          <a:p>
            <a:pPr>
              <a:buNone/>
            </a:pPr>
            <a:r>
              <a:rPr lang="en-US" sz="3600" b="1" dirty="0"/>
              <a:t>4.2 Tips for Effective Reading</a:t>
            </a:r>
          </a:p>
          <a:p>
            <a:pPr>
              <a:buNone/>
            </a:pPr>
            <a:r>
              <a:rPr lang="en-US" sz="3600" b="1" dirty="0">
                <a:highlight>
                  <a:srgbClr val="FFFF00"/>
                </a:highlight>
              </a:rPr>
              <a:t>4.2.1 Preview the material</a:t>
            </a:r>
          </a:p>
          <a:p>
            <a:pPr>
              <a:buFont typeface="+mj-lt"/>
              <a:buAutoNum type="arabicPeriod"/>
            </a:pPr>
            <a:r>
              <a:rPr lang="en-US" sz="3600" dirty="0"/>
              <a:t>Skim titles, headings, and subheadings.</a:t>
            </a:r>
          </a:p>
          <a:p>
            <a:pPr>
              <a:buFont typeface="+mj-lt"/>
              <a:buAutoNum type="arabicPeriod"/>
            </a:pPr>
            <a:r>
              <a:rPr lang="en-US" sz="3600" dirty="0"/>
              <a:t>Look at pictures, graphs, or summaries.</a:t>
            </a:r>
          </a:p>
          <a:p>
            <a:pPr>
              <a:buFont typeface="+mj-lt"/>
              <a:buAutoNum type="arabicPeriod"/>
            </a:pPr>
            <a:r>
              <a:rPr lang="en-US" sz="3600" dirty="0"/>
              <a:t>Get a quick idea of the topic before reading in depth.</a:t>
            </a:r>
          </a:p>
          <a:p>
            <a:pPr>
              <a:buNone/>
            </a:pPr>
            <a:r>
              <a:rPr lang="en-US" sz="3600" b="1" dirty="0">
                <a:highlight>
                  <a:srgbClr val="FFFF00"/>
                </a:highlight>
              </a:rPr>
              <a:t>4.2.2 Set a purpose</a:t>
            </a:r>
          </a:p>
          <a:p>
            <a:pPr>
              <a:buFont typeface="+mj-lt"/>
              <a:buAutoNum type="arabicPeriod"/>
            </a:pPr>
            <a:r>
              <a:rPr lang="en-US" sz="3600" dirty="0"/>
              <a:t>Decide why you are reading the text.</a:t>
            </a:r>
          </a:p>
          <a:p>
            <a:pPr>
              <a:buFont typeface="+mj-lt"/>
              <a:buAutoNum type="arabicPeriod"/>
            </a:pPr>
            <a:r>
              <a:rPr lang="en-US" sz="3600" dirty="0"/>
              <a:t>Focus on the information you need most.</a:t>
            </a:r>
          </a:p>
          <a:p>
            <a:pPr>
              <a:buFont typeface="+mj-lt"/>
              <a:buAutoNum type="arabicPeriod"/>
            </a:pPr>
            <a:r>
              <a:rPr lang="en-US" sz="3600" dirty="0"/>
              <a:t>Adjust your reading style based on your goal.</a:t>
            </a:r>
          </a:p>
        </p:txBody>
      </p:sp>
    </p:spTree>
    <p:extLst>
      <p:ext uri="{BB962C8B-B14F-4D97-AF65-F5344CB8AC3E}">
        <p14:creationId xmlns:p14="http://schemas.microsoft.com/office/powerpoint/2010/main" val="3879348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8E4DF54-2C32-8E5B-099E-4B58B38C2744}"/>
              </a:ext>
            </a:extLst>
          </p:cNvPr>
          <p:cNvSpPr txBox="1"/>
          <p:nvPr/>
        </p:nvSpPr>
        <p:spPr>
          <a:xfrm>
            <a:off x="406400" y="1267867"/>
            <a:ext cx="7315200" cy="5693866"/>
          </a:xfrm>
          <a:prstGeom prst="rect">
            <a:avLst/>
          </a:prstGeom>
          <a:noFill/>
        </p:spPr>
        <p:txBody>
          <a:bodyPr wrap="square">
            <a:spAutoFit/>
          </a:bodyPr>
          <a:lstStyle/>
          <a:p>
            <a:pPr>
              <a:buNone/>
            </a:pPr>
            <a:r>
              <a:rPr lang="en-US" sz="2800" b="1" dirty="0">
                <a:highlight>
                  <a:srgbClr val="FFFF00"/>
                </a:highlight>
              </a:rPr>
              <a:t>4.2.3 Stay engaged actively</a:t>
            </a:r>
          </a:p>
          <a:p>
            <a:pPr>
              <a:buFont typeface="+mj-lt"/>
              <a:buAutoNum type="arabicPeriod"/>
            </a:pPr>
            <a:r>
              <a:rPr lang="en-US" sz="2800" dirty="0"/>
              <a:t>Ask questions as you read.</a:t>
            </a:r>
          </a:p>
          <a:p>
            <a:pPr>
              <a:buFont typeface="+mj-lt"/>
              <a:buAutoNum type="arabicPeriod"/>
            </a:pPr>
            <a:r>
              <a:rPr lang="en-US" sz="2800" dirty="0"/>
              <a:t>Highlight or underline key points.</a:t>
            </a:r>
          </a:p>
          <a:p>
            <a:pPr>
              <a:buFont typeface="+mj-lt"/>
              <a:buAutoNum type="arabicPeriod"/>
            </a:pPr>
            <a:r>
              <a:rPr lang="en-US" sz="2800" dirty="0"/>
              <a:t>Take short notes to track ideas.</a:t>
            </a:r>
          </a:p>
          <a:p>
            <a:pPr>
              <a:buNone/>
            </a:pPr>
            <a:r>
              <a:rPr lang="en-US" sz="2800" b="1" dirty="0">
                <a:highlight>
                  <a:srgbClr val="FFFF00"/>
                </a:highlight>
              </a:rPr>
              <a:t>4.2.4 Manage your time</a:t>
            </a:r>
          </a:p>
          <a:p>
            <a:pPr>
              <a:buFont typeface="+mj-lt"/>
              <a:buAutoNum type="arabicPeriod"/>
            </a:pPr>
            <a:r>
              <a:rPr lang="en-US" sz="2800" dirty="0"/>
              <a:t>Divide the text into smaller sections.</a:t>
            </a:r>
          </a:p>
          <a:p>
            <a:pPr>
              <a:buFont typeface="+mj-lt"/>
              <a:buAutoNum type="arabicPeriod"/>
            </a:pPr>
            <a:r>
              <a:rPr lang="en-US" sz="2800" dirty="0"/>
              <a:t>Set time limits for each part.</a:t>
            </a:r>
          </a:p>
          <a:p>
            <a:pPr>
              <a:buFont typeface="+mj-lt"/>
              <a:buAutoNum type="arabicPeriod"/>
            </a:pPr>
            <a:r>
              <a:rPr lang="en-US" sz="2800" dirty="0"/>
              <a:t>Take short breaks to stay fresh.</a:t>
            </a:r>
          </a:p>
          <a:p>
            <a:pPr>
              <a:buNone/>
            </a:pPr>
            <a:r>
              <a:rPr lang="en-US" sz="2800" b="1" dirty="0">
                <a:highlight>
                  <a:srgbClr val="FFFF00"/>
                </a:highlight>
              </a:rPr>
              <a:t>4.2.5 Understand your reading pace</a:t>
            </a:r>
          </a:p>
          <a:p>
            <a:pPr>
              <a:buFont typeface="+mj-lt"/>
              <a:buAutoNum type="arabicPeriod"/>
            </a:pPr>
            <a:r>
              <a:rPr lang="en-US" sz="2800" dirty="0"/>
              <a:t>Notice if you read too fast or too slow.</a:t>
            </a:r>
          </a:p>
          <a:p>
            <a:pPr>
              <a:buFont typeface="+mj-lt"/>
              <a:buAutoNum type="arabicPeriod"/>
            </a:pPr>
            <a:r>
              <a:rPr lang="en-US" sz="2800" dirty="0"/>
              <a:t>Slow down for complex or new material.</a:t>
            </a:r>
          </a:p>
          <a:p>
            <a:pPr>
              <a:buFont typeface="+mj-lt"/>
              <a:buAutoNum type="arabicPeriod"/>
            </a:pPr>
            <a:r>
              <a:rPr lang="en-US" sz="2800" dirty="0"/>
              <a:t>Speed up for simple or familiar content.</a:t>
            </a:r>
          </a:p>
          <a:p>
            <a:pPr>
              <a:buNone/>
            </a:pPr>
            <a:endParaRPr lang="en-US" sz="2800" b="1" dirty="0"/>
          </a:p>
        </p:txBody>
      </p:sp>
    </p:spTree>
    <p:extLst>
      <p:ext uri="{BB962C8B-B14F-4D97-AF65-F5344CB8AC3E}">
        <p14:creationId xmlns:p14="http://schemas.microsoft.com/office/powerpoint/2010/main" val="37974257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822E0C-D9B3-16AC-4AE8-23BF82375F54}"/>
              </a:ext>
            </a:extLst>
          </p:cNvPr>
          <p:cNvSpPr txBox="1"/>
          <p:nvPr/>
        </p:nvSpPr>
        <p:spPr>
          <a:xfrm>
            <a:off x="995680" y="1289040"/>
            <a:ext cx="9123680" cy="6001643"/>
          </a:xfrm>
          <a:prstGeom prst="rect">
            <a:avLst/>
          </a:prstGeom>
          <a:noFill/>
        </p:spPr>
        <p:txBody>
          <a:bodyPr wrap="square">
            <a:spAutoFit/>
          </a:bodyPr>
          <a:lstStyle/>
          <a:p>
            <a:pPr>
              <a:buNone/>
            </a:pPr>
            <a:r>
              <a:rPr lang="en-US" sz="3200" b="1" dirty="0">
                <a:highlight>
                  <a:srgbClr val="FFFF00"/>
                </a:highlight>
              </a:rPr>
              <a:t>4.2.6 Reflect and review periodically</a:t>
            </a:r>
          </a:p>
          <a:p>
            <a:pPr>
              <a:buFont typeface="+mj-lt"/>
              <a:buAutoNum type="arabicPeriod"/>
            </a:pPr>
            <a:r>
              <a:rPr lang="en-US" sz="3200" dirty="0"/>
              <a:t>Pause to summarize key ideas.</a:t>
            </a:r>
          </a:p>
          <a:p>
            <a:pPr>
              <a:buFont typeface="+mj-lt"/>
              <a:buAutoNum type="arabicPeriod"/>
            </a:pPr>
            <a:r>
              <a:rPr lang="en-US" sz="3200" dirty="0"/>
              <a:t>Check if you understand what you’ve read.</a:t>
            </a:r>
          </a:p>
          <a:p>
            <a:pPr>
              <a:buFont typeface="+mj-lt"/>
              <a:buAutoNum type="arabicPeriod"/>
            </a:pPr>
            <a:r>
              <a:rPr lang="en-US" sz="3200" dirty="0"/>
              <a:t>Reread important sections if needed.</a:t>
            </a:r>
          </a:p>
          <a:p>
            <a:pPr>
              <a:buNone/>
            </a:pPr>
            <a:r>
              <a:rPr lang="en-US" sz="3200" b="1" dirty="0">
                <a:highlight>
                  <a:srgbClr val="FFFF00"/>
                </a:highlight>
              </a:rPr>
              <a:t>4.2.7 Use reading aids</a:t>
            </a:r>
          </a:p>
          <a:p>
            <a:pPr>
              <a:buFont typeface="+mj-lt"/>
              <a:buAutoNum type="arabicPeriod"/>
            </a:pPr>
            <a:r>
              <a:rPr lang="en-US" sz="3200" dirty="0"/>
              <a:t>Keep a dictionary or glossary handy.</a:t>
            </a:r>
          </a:p>
          <a:p>
            <a:pPr>
              <a:buFont typeface="+mj-lt"/>
              <a:buAutoNum type="arabicPeriod"/>
            </a:pPr>
            <a:r>
              <a:rPr lang="en-US" sz="3200" dirty="0"/>
              <a:t>Use diagrams, charts, or notes for clarity.</a:t>
            </a:r>
          </a:p>
          <a:p>
            <a:pPr>
              <a:buFont typeface="+mj-lt"/>
              <a:buAutoNum type="arabicPeriod"/>
            </a:pPr>
            <a:r>
              <a:rPr lang="en-US" sz="3200" dirty="0"/>
              <a:t>Try online tools for hard words or concepts.</a:t>
            </a:r>
          </a:p>
          <a:p>
            <a:pPr>
              <a:buNone/>
            </a:pPr>
            <a:r>
              <a:rPr lang="en-US" sz="3200" b="1" dirty="0">
                <a:highlight>
                  <a:srgbClr val="FFFF00"/>
                </a:highlight>
              </a:rPr>
              <a:t>4.2.8 Practice active reading</a:t>
            </a:r>
          </a:p>
          <a:p>
            <a:pPr>
              <a:buFont typeface="+mj-lt"/>
              <a:buAutoNum type="arabicPeriod"/>
            </a:pPr>
            <a:r>
              <a:rPr lang="en-US" sz="3200" dirty="0"/>
              <a:t>Mark key phrases or sentences.</a:t>
            </a:r>
          </a:p>
          <a:p>
            <a:pPr>
              <a:buFont typeface="+mj-lt"/>
              <a:buAutoNum type="arabicPeriod"/>
            </a:pPr>
            <a:r>
              <a:rPr lang="en-US" sz="3200" dirty="0"/>
              <a:t>Write quick comments in the margin.</a:t>
            </a:r>
          </a:p>
          <a:p>
            <a:pPr>
              <a:buFont typeface="+mj-lt"/>
              <a:buAutoNum type="arabicPeriod"/>
            </a:pPr>
            <a:r>
              <a:rPr lang="en-US" sz="3200" dirty="0"/>
              <a:t>Draw mind maps or lists to organize ideas.</a:t>
            </a:r>
          </a:p>
        </p:txBody>
      </p:sp>
    </p:spTree>
    <p:extLst>
      <p:ext uri="{BB962C8B-B14F-4D97-AF65-F5344CB8AC3E}">
        <p14:creationId xmlns:p14="http://schemas.microsoft.com/office/powerpoint/2010/main" val="21229390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TotalTime>
  <Words>2566</Words>
  <Application>Microsoft Office PowerPoint</Application>
  <PresentationFormat>Custom</PresentationFormat>
  <Paragraphs>258</Paragraphs>
  <Slides>24</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Source Sans Pro</vt:lpstr>
      <vt:lpstr>Source Sans Pro Bold</vt:lpstr>
      <vt:lpstr>Source Serif Pro Semi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Madhuri Mishra</cp:lastModifiedBy>
  <cp:revision>12</cp:revision>
  <dcterms:created xsi:type="dcterms:W3CDTF">2024-10-09T06:55:25Z</dcterms:created>
  <dcterms:modified xsi:type="dcterms:W3CDTF">2025-10-12T13:28:13Z</dcterms:modified>
</cp:coreProperties>
</file>